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07"/>
  </p:notesMasterIdLst>
  <p:handoutMasterIdLst>
    <p:handoutMasterId r:id="rId10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67" r:id="rId14"/>
    <p:sldId id="344" r:id="rId15"/>
    <p:sldId id="345" r:id="rId16"/>
    <p:sldId id="346" r:id="rId17"/>
    <p:sldId id="347" r:id="rId18"/>
    <p:sldId id="348" r:id="rId19"/>
    <p:sldId id="349" r:id="rId20"/>
    <p:sldId id="268" r:id="rId21"/>
    <p:sldId id="269" r:id="rId22"/>
    <p:sldId id="270" r:id="rId23"/>
    <p:sldId id="271" r:id="rId24"/>
    <p:sldId id="398" r:id="rId25"/>
    <p:sldId id="274" r:id="rId26"/>
    <p:sldId id="364" r:id="rId27"/>
    <p:sldId id="372" r:id="rId28"/>
    <p:sldId id="275" r:id="rId29"/>
    <p:sldId id="276" r:id="rId30"/>
    <p:sldId id="277" r:id="rId31"/>
    <p:sldId id="278" r:id="rId32"/>
    <p:sldId id="272" r:id="rId33"/>
    <p:sldId id="279" r:id="rId34"/>
    <p:sldId id="280" r:id="rId35"/>
    <p:sldId id="281" r:id="rId36"/>
    <p:sldId id="282" r:id="rId37"/>
    <p:sldId id="382" r:id="rId38"/>
    <p:sldId id="377" r:id="rId39"/>
    <p:sldId id="383" r:id="rId40"/>
    <p:sldId id="287" r:id="rId41"/>
    <p:sldId id="288" r:id="rId42"/>
    <p:sldId id="289" r:id="rId43"/>
    <p:sldId id="399" r:id="rId44"/>
    <p:sldId id="373" r:id="rId45"/>
    <p:sldId id="291" r:id="rId46"/>
    <p:sldId id="292" r:id="rId47"/>
    <p:sldId id="391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400" r:id="rId60"/>
    <p:sldId id="401" r:id="rId61"/>
    <p:sldId id="374" r:id="rId62"/>
    <p:sldId id="406" r:id="rId63"/>
    <p:sldId id="307" r:id="rId64"/>
    <p:sldId id="308" r:id="rId65"/>
    <p:sldId id="309" r:id="rId66"/>
    <p:sldId id="310" r:id="rId67"/>
    <p:sldId id="311" r:id="rId68"/>
    <p:sldId id="402" r:id="rId69"/>
    <p:sldId id="403" r:id="rId70"/>
    <p:sldId id="404" r:id="rId71"/>
    <p:sldId id="375" r:id="rId72"/>
    <p:sldId id="315" r:id="rId73"/>
    <p:sldId id="395" r:id="rId74"/>
    <p:sldId id="316" r:id="rId75"/>
    <p:sldId id="317" r:id="rId76"/>
    <p:sldId id="318" r:id="rId77"/>
    <p:sldId id="319" r:id="rId78"/>
    <p:sldId id="320" r:id="rId79"/>
    <p:sldId id="321" r:id="rId80"/>
    <p:sldId id="407" r:id="rId81"/>
    <p:sldId id="408" r:id="rId82"/>
    <p:sldId id="392" r:id="rId83"/>
    <p:sldId id="393" r:id="rId84"/>
    <p:sldId id="283" r:id="rId85"/>
    <p:sldId id="284" r:id="rId86"/>
    <p:sldId id="358" r:id="rId87"/>
    <p:sldId id="409" r:id="rId88"/>
    <p:sldId id="381" r:id="rId89"/>
    <p:sldId id="285" r:id="rId90"/>
    <p:sldId id="384" r:id="rId91"/>
    <p:sldId id="385" r:id="rId92"/>
    <p:sldId id="387" r:id="rId93"/>
    <p:sldId id="388" r:id="rId94"/>
    <p:sldId id="286" r:id="rId95"/>
    <p:sldId id="389" r:id="rId96"/>
    <p:sldId id="378" r:id="rId97"/>
    <p:sldId id="376" r:id="rId98"/>
    <p:sldId id="324" r:id="rId99"/>
    <p:sldId id="325" r:id="rId100"/>
    <p:sldId id="326" r:id="rId101"/>
    <p:sldId id="328" r:id="rId102"/>
    <p:sldId id="390" r:id="rId103"/>
    <p:sldId id="339" r:id="rId104"/>
    <p:sldId id="343" r:id="rId105"/>
    <p:sldId id="342" r:id="rId10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ZU2nWwvPFkKVPzqneopIaw==" hashData="jAN/CWMi6FVM90wBW+pn9P8I/yHI6Hubmy4poNAuEHpZaflAvPGG3/H3DNI21K0P25rcHUuLkqNlvt2U4s2CFQ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2" roundtripDataSignature="AMtx7mixOROfkhgWJyghM12LNP6g0Cts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58C4"/>
    <a:srgbClr val="263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9E7AB3-CCB4-48A8-9093-CBC7C9AC66B2}">
  <a:tblStyle styleId="{D79E7AB3-CCB4-48A8-9093-CBC7C9AC66B2}" styleName="Table_0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1E3FF5-CF7C-454B-A649-00B8C73EA379}" styleName="Table_1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29CA409-A949-4467-8400-E7885EC5330C}" styleName="Table_2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F5"/>
          </a:solidFill>
        </a:fill>
      </a:tcStyle>
    </a:wholeTbl>
    <a:band1H>
      <a:tcTxStyle/>
      <a:tcStyle>
        <a:tcBdr/>
        <a:fill>
          <a:solidFill>
            <a:srgbClr val="CCD0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0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1660" autoAdjust="0"/>
  </p:normalViewPr>
  <p:slideViewPr>
    <p:cSldViewPr snapToGrid="0">
      <p:cViewPr varScale="1">
        <p:scale>
          <a:sx n="162" d="100"/>
          <a:sy n="162" d="100"/>
        </p:scale>
        <p:origin x="1614" y="156"/>
      </p:cViewPr>
      <p:guideLst/>
    </p:cSldViewPr>
  </p:slideViewPr>
  <p:outlineViewPr>
    <p:cViewPr>
      <p:scale>
        <a:sx n="33" d="100"/>
        <a:sy n="33" d="100"/>
      </p:scale>
      <p:origin x="0" y="-5166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761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004A90-387E-4C33-9BD3-16911A62D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E708-E5BE-42A1-B946-C9993B2C90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138A4-E5F0-458D-9BD1-F3C36BC40D01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A00CA-A2A2-4652-912E-20CBBA9330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43CF0-04A1-4DC7-B228-7E75DB161F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F8A37-53C5-479D-8725-E599211BF1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49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https://www.flickr.com/photos/looksgood/20332197581</a:t>
            </a:r>
            <a:endParaRPr dirty="0"/>
          </a:p>
        </p:txBody>
      </p:sp>
      <p:sp>
        <p:nvSpPr>
          <p:cNvPr id="120" name="Google Shape;12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https://www.geeksforgeeks.org/compiling-a-c-program-behind-the-scenes/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0464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https://www.tutorialspoint.com/cprogramming/c_preprocessors.htm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310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5" name="Google Shape;3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3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f1d3c977e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bf1d3c977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http://www.cs.virginia.edu/~evans/cs216/guides/x86.html</a:t>
            </a:r>
            <a:endParaRPr dirty="0"/>
          </a:p>
        </p:txBody>
      </p:sp>
      <p:sp>
        <p:nvSpPr>
          <p:cNvPr id="397" name="Google Shape;39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https://software.intel.com/content/www/us/en/develop/download/intel-64-and-ia-32-architectures-sdm-combined-volumes-1-2a-2b-2c-2d-3a-3b-3c-3d-and-4.html</a:t>
            </a:r>
            <a:endParaRPr dirty="0"/>
          </a:p>
        </p:txBody>
      </p:sp>
      <p:sp>
        <p:nvSpPr>
          <p:cNvPr id="432" name="Google Shape;4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6" name="Google Shape;4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https://docs.microsoft.com/en-us/cpp/cpp/data-type-ranges?view=msvc-160</a:t>
            </a:r>
            <a:endParaRPr dirty="0"/>
          </a:p>
        </p:txBody>
      </p:sp>
      <p:sp>
        <p:nvSpPr>
          <p:cNvPr id="378" name="Google Shape;3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3" name="Google Shape;5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0" name="Google Shape;6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9" name="Google Shape;61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8" name="Google Shape;6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f1d3c977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bf1d3c97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5" name="Google Shape;64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1" name="Google Shape;68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0" name="Google Shape;6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9" name="Google Shape;69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https://en.wikipedia.org/wiki/Reverse_engineering</a:t>
            </a:r>
            <a:endParaRPr dirty="0"/>
          </a:p>
        </p:txBody>
      </p:sp>
      <p:sp>
        <p:nvSpPr>
          <p:cNvPr id="152" name="Google Shape;15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8" name="Google Shape;7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8" name="Google Shape;71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8" name="Google Shape;72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6" name="Google Shape;74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5" name="Google Shape;75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0" name="Google Shape;860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bf1d3c977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gbf1d3c977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7" name="Google Shape;88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1" name="Google Shape;79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0" name="Google Shape;80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9" name="Google Shape;8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8" name="Google Shape;81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7" name="Google Shape;8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2" name="Google Shape;94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bf1d3c977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gbf1d3c977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bf1d3c977e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1" name="Google Shape;951;gbf1d3c977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54518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1" name="Google Shape;86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5" name="Google Shape;88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4" name="Google Shape;89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3" name="Google Shape;90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2" name="Google Shape;91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4" name="Google Shape;92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9" name="Google Shape;1059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bf1d3c977e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8" name="Google Shape;1068;gbf1d3c977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3" name="Google Shape;5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5235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784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85870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https://en.wikipedia.org/wiki/Function_prologue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076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8386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3" name="Google Shape;5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4353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9" name="Google Shape;949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9" name="Google Shape;95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9" name="Google Shape;96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9" name="Google Shape;98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4" name="Google Shape;1124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4" name="Google Shape;1164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4" name="Google Shape;1154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dirty="0"/>
          </a:p>
        </p:txBody>
      </p:sp>
      <p:sp>
        <p:nvSpPr>
          <p:cNvPr id="1155" name="Google Shape;1155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https://en.wikipedia.org/wiki/Comparison_of_executable_file_formats</a:t>
            </a:r>
            <a:endParaRPr dirty="0"/>
          </a:p>
        </p:txBody>
      </p:sp>
      <p:sp>
        <p:nvSpPr>
          <p:cNvPr id="296" name="Google Shape;29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2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2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2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6473CBB-96A3-4587-AD15-DB386156E1B7}" type="datetime1">
              <a:rPr lang="en-US" smtClean="0"/>
              <a:t>3/2/2021</a:t>
            </a:fld>
            <a:endParaRPr dirty="0"/>
          </a:p>
        </p:txBody>
      </p:sp>
      <p:sp>
        <p:nvSpPr>
          <p:cNvPr id="19" name="Google Shape;19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20" name="Google Shape;20;p92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21" name="Google Shape;21;p92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92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0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00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00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 dirty="0"/>
          </a:p>
        </p:txBody>
      </p:sp>
      <p:sp>
        <p:nvSpPr>
          <p:cNvPr id="101" name="Google Shape;101;p100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00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1A2DD348-5287-48AD-86C4-F111AD4848EC}" type="datetime1">
              <a:rPr lang="en-US" smtClean="0"/>
              <a:t>3/2/2021</a:t>
            </a:fld>
            <a:endParaRPr dirty="0"/>
          </a:p>
        </p:txBody>
      </p:sp>
      <p:sp>
        <p:nvSpPr>
          <p:cNvPr id="103" name="Google Shape;103;p1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04" name="Google Shape;104;p1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0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5F2B656-0888-4CE2-81C0-F370B7F74978}" type="datetime1">
              <a:rPr lang="en-US" smtClean="0"/>
              <a:t>3/2/2021</a:t>
            </a:fld>
            <a:endParaRPr dirty="0"/>
          </a:p>
        </p:txBody>
      </p:sp>
      <p:sp>
        <p:nvSpPr>
          <p:cNvPr id="109" name="Google Shape;109;p10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10" name="Google Shape;110;p10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0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0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4A779B7-F4EF-4D04-8BE9-40EB7D7C309D}" type="datetime1">
              <a:rPr lang="en-US" smtClean="0"/>
              <a:t>3/2/2021</a:t>
            </a:fld>
            <a:endParaRPr dirty="0"/>
          </a:p>
        </p:txBody>
      </p:sp>
      <p:sp>
        <p:nvSpPr>
          <p:cNvPr id="115" name="Google Shape;115;p10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16" name="Google Shape;116;p10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4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9C7BB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4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94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D96A91A-7995-4790-9761-F7B8686B1187}" type="datetime1">
              <a:rPr lang="en-US" smtClean="0"/>
              <a:t>3/2/2021</a:t>
            </a:fld>
            <a:endParaRPr dirty="0"/>
          </a:p>
        </p:txBody>
      </p:sp>
      <p:sp>
        <p:nvSpPr>
          <p:cNvPr id="43" name="Google Shape;43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44" name="Google Shape;44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9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93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6679DED-3B46-4325-9CCD-2BECB403B145}" type="datetime1">
              <a:rPr lang="en-US" smtClean="0"/>
              <a:t>3/2/2021</a:t>
            </a:fld>
            <a:endParaRPr dirty="0"/>
          </a:p>
        </p:txBody>
      </p:sp>
      <p:sp>
        <p:nvSpPr>
          <p:cNvPr id="36" name="Google Shape;36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37" name="Google Shape;37;p9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1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1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91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42FD659-3FC1-4542-B234-C6815F2B064B}" type="datetime1">
              <a:rPr lang="en-US" smtClean="0"/>
              <a:t>3/2/2021</a:t>
            </a:fld>
            <a:endParaRPr dirty="0"/>
          </a:p>
        </p:txBody>
      </p:sp>
      <p:sp>
        <p:nvSpPr>
          <p:cNvPr id="49" name="Google Shape;49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50" name="Google Shape;50;p91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sp>
        <p:nvSpPr>
          <p:cNvPr id="51" name="Google Shape;51;p91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91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5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5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5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5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AF5EE52-B6F6-4D4C-9D8F-01AF0B628D73}" type="datetime1">
              <a:rPr lang="en-US" smtClean="0"/>
              <a:t>3/2/2021</a:t>
            </a:fld>
            <a:endParaRPr dirty="0"/>
          </a:p>
        </p:txBody>
      </p:sp>
      <p:sp>
        <p:nvSpPr>
          <p:cNvPr id="59" name="Google Shape;59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60" name="Google Shape;60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6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96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6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01AD534-2D7F-4839-87BF-1DAD708E3101}" type="datetime1">
              <a:rPr lang="en-US" smtClean="0"/>
              <a:t>3/2/2021</a:t>
            </a:fld>
            <a:endParaRPr dirty="0"/>
          </a:p>
        </p:txBody>
      </p:sp>
      <p:sp>
        <p:nvSpPr>
          <p:cNvPr id="69" name="Google Shape;69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70" name="Google Shape;70;p9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9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97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97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" name="Google Shape;79;p97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97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6C9A529-7737-4CE7-BB43-80FCBEE67D08}" type="datetime1">
              <a:rPr lang="en-US" smtClean="0"/>
              <a:t>3/2/2021</a:t>
            </a:fld>
            <a:endParaRPr dirty="0"/>
          </a:p>
        </p:txBody>
      </p:sp>
      <p:sp>
        <p:nvSpPr>
          <p:cNvPr id="81" name="Google Shape;81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82" name="Google Shape;82;p9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B0479C3-E35E-4229-869B-111C70CF8A16}" type="datetime1">
              <a:rPr lang="en-US" smtClean="0"/>
              <a:t>3/2/2021</a:t>
            </a:fld>
            <a:endParaRPr dirty="0"/>
          </a:p>
        </p:txBody>
      </p:sp>
      <p:sp>
        <p:nvSpPr>
          <p:cNvPr id="85" name="Google Shape;85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86" name="Google Shape;86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9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9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99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9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2" name="Google Shape;92;p99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99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3E9E8EF-E37F-4866-90F0-7E9843A49924}" type="datetime1">
              <a:rPr lang="en-US" smtClean="0"/>
              <a:t>3/2/2021</a:t>
            </a:fld>
            <a:endParaRPr dirty="0"/>
          </a:p>
        </p:txBody>
      </p:sp>
      <p:sp>
        <p:nvSpPr>
          <p:cNvPr id="94" name="Google Shape;94;p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95" name="Google Shape;95;p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D32DC94A-E223-4A79-ACFC-6ECF75EC2F3E}" type="datetime1">
              <a:rPr lang="en-US" smtClean="0"/>
              <a:t>3/2/2021</a:t>
            </a:fld>
            <a:endParaRPr dirty="0"/>
          </a:p>
        </p:txBody>
      </p:sp>
      <p:sp>
        <p:nvSpPr>
          <p:cNvPr id="13" name="Google Shape;13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14" name="Google Shape;14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6" name="Google Shape;26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7205FED4-FD42-4E6E-806C-A7AB4B302361}" type="datetime1">
              <a:rPr lang="en-US" smtClean="0"/>
              <a:t>3/2/2021</a:t>
            </a:fld>
            <a:endParaRPr dirty="0"/>
          </a:p>
        </p:txBody>
      </p:sp>
      <p:sp>
        <p:nvSpPr>
          <p:cNvPr id="27" name="Google Shape;27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dirty="0"/>
              <a:t>AUEHC</a:t>
            </a:r>
            <a:endParaRPr dirty="0"/>
          </a:p>
        </p:txBody>
      </p:sp>
      <p:sp>
        <p:nvSpPr>
          <p:cNvPr id="28" name="Google Shape;28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beginners.re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3" name="Google Shape;12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/>
          <p:nvPr/>
        </p:nvSpPr>
        <p:spPr>
          <a:xfrm rot="-5400000">
            <a:off x="3799868" y="-1534136"/>
            <a:ext cx="459227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" name="Google Shape;125;p1"/>
          <p:cNvSpPr txBox="1"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venir"/>
              <a:buNone/>
            </a:pPr>
            <a:r>
              <a:rPr lang="en-US" sz="6600" dirty="0"/>
              <a:t>Introduction To Binary Reverse Engineering</a:t>
            </a:r>
            <a:endParaRPr dirty="0"/>
          </a:p>
        </p:txBody>
      </p:sp>
      <p:sp>
        <p:nvSpPr>
          <p:cNvPr id="126" name="Google Shape;126;p1"/>
          <p:cNvSpPr/>
          <p:nvPr/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"/>
          <p:cNvSpPr txBox="1"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1100" dirty="0"/>
              <a:t>Ethical Hacking Club Spring 2021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-US" sz="1100" dirty="0"/>
              <a:t>Jordan Sosnowski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</a:pPr>
            <a:r>
              <a:rPr lang="en-US" dirty="0"/>
              <a:t>Background Information</a:t>
            </a:r>
            <a:endParaRPr dirty="0"/>
          </a:p>
        </p:txBody>
      </p:sp>
      <p:sp>
        <p:nvSpPr>
          <p:cNvPr id="308" name="Google Shape;30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7B4A173-C7E3-489F-A589-F8B080CAF53F}" type="datetime1">
              <a:rPr lang="en-US" smtClean="0"/>
              <a:t>3/2/2021</a:t>
            </a:fld>
            <a:endParaRPr dirty="0"/>
          </a:p>
        </p:txBody>
      </p:sp>
      <p:sp>
        <p:nvSpPr>
          <p:cNvPr id="309" name="Google Shape;30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AUEHC</a:t>
            </a:r>
            <a:endParaRPr dirty="0"/>
          </a:p>
        </p:txBody>
      </p:sp>
      <p:sp>
        <p:nvSpPr>
          <p:cNvPr id="310" name="Google Shape;3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Functions</a:t>
            </a:r>
            <a:endParaRPr dirty="0"/>
          </a:p>
        </p:txBody>
      </p:sp>
      <p:sp>
        <p:nvSpPr>
          <p:cNvPr id="992" name="Google Shape;992;p73"/>
          <p:cNvSpPr/>
          <p:nvPr/>
        </p:nvSpPr>
        <p:spPr>
          <a:xfrm>
            <a:off x="546608" y="2119759"/>
            <a:ext cx="6096000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add(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x,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y)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x + y;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>
                <a:solidFill>
                  <a:schemeClr val="dk1"/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main()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 = add(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i;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sp>
        <p:nvSpPr>
          <p:cNvPr id="993" name="Google Shape;993;p73"/>
          <p:cNvSpPr/>
          <p:nvPr/>
        </p:nvSpPr>
        <p:spPr>
          <a:xfrm>
            <a:off x="5527040" y="2119759"/>
            <a:ext cx="6096000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):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push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edx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DWORD PTR [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+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DWORD PTR [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+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edx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main: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push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16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push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push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8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DWORD PTR [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leave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</a:t>
            </a:r>
            <a:endParaRPr sz="14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75D06-CFF3-4B74-9820-B7FF157B03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195D083-D5AB-4D3A-A819-0D93CB6B2D4F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19B45-9473-418F-8905-882E0D1265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B208-4616-464E-95C6-AFDCE1F52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2931CE-CCBA-4C54-90D3-F5B18A495E34}"/>
              </a:ext>
            </a:extLst>
          </p:cNvPr>
          <p:cNvSpPr/>
          <p:nvPr/>
        </p:nvSpPr>
        <p:spPr>
          <a:xfrm>
            <a:off x="901612" y="3655697"/>
            <a:ext cx="1809616" cy="223804"/>
          </a:xfrm>
          <a:prstGeom prst="rect">
            <a:avLst/>
          </a:prstGeom>
          <a:solidFill>
            <a:srgbClr val="3758C4">
              <a:alpha val="4117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9480CE-E695-4BC5-B68C-38B7CB75F96B}"/>
              </a:ext>
            </a:extLst>
          </p:cNvPr>
          <p:cNvSpPr/>
          <p:nvPr/>
        </p:nvSpPr>
        <p:spPr>
          <a:xfrm>
            <a:off x="6291029" y="4730792"/>
            <a:ext cx="1158453" cy="653298"/>
          </a:xfrm>
          <a:prstGeom prst="rect">
            <a:avLst/>
          </a:prstGeom>
          <a:solidFill>
            <a:srgbClr val="3758C4">
              <a:alpha val="4117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10820-03E8-46D9-A574-6197E702E1C5}"/>
              </a:ext>
            </a:extLst>
          </p:cNvPr>
          <p:cNvSpPr/>
          <p:nvPr/>
        </p:nvSpPr>
        <p:spPr>
          <a:xfrm>
            <a:off x="901612" y="2617619"/>
            <a:ext cx="1330036" cy="223804"/>
          </a:xfrm>
          <a:prstGeom prst="rect">
            <a:avLst/>
          </a:prstGeom>
          <a:solidFill>
            <a:schemeClr val="accent5">
              <a:alpha val="4117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F1826-57E6-429E-8827-12C774896E03}"/>
              </a:ext>
            </a:extLst>
          </p:cNvPr>
          <p:cNvSpPr/>
          <p:nvPr/>
        </p:nvSpPr>
        <p:spPr>
          <a:xfrm>
            <a:off x="6291028" y="2795596"/>
            <a:ext cx="3076775" cy="653297"/>
          </a:xfrm>
          <a:prstGeom prst="rect">
            <a:avLst/>
          </a:prstGeom>
          <a:solidFill>
            <a:schemeClr val="accent5">
              <a:alpha val="4117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2E5E8C-527A-47CB-93B9-A4CA8F806A73}"/>
              </a:ext>
            </a:extLst>
          </p:cNvPr>
          <p:cNvSpPr/>
          <p:nvPr/>
        </p:nvSpPr>
        <p:spPr>
          <a:xfrm>
            <a:off x="901612" y="3896033"/>
            <a:ext cx="920794" cy="223804"/>
          </a:xfrm>
          <a:prstGeom prst="rect">
            <a:avLst/>
          </a:prstGeom>
          <a:solidFill>
            <a:schemeClr val="accent2">
              <a:alpha val="4117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AD1908-E009-4D3B-9472-4F68F9DDC5CF}"/>
              </a:ext>
            </a:extLst>
          </p:cNvPr>
          <p:cNvSpPr/>
          <p:nvPr/>
        </p:nvSpPr>
        <p:spPr>
          <a:xfrm>
            <a:off x="6291027" y="5595106"/>
            <a:ext cx="2987255" cy="434818"/>
          </a:xfrm>
          <a:prstGeom prst="rect">
            <a:avLst/>
          </a:prstGeom>
          <a:solidFill>
            <a:schemeClr val="accent2">
              <a:alpha val="4117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7654F-44B3-40A8-9D7A-258CBFB738BB}"/>
              </a:ext>
            </a:extLst>
          </p:cNvPr>
          <p:cNvSpPr/>
          <p:nvPr/>
        </p:nvSpPr>
        <p:spPr>
          <a:xfrm>
            <a:off x="8298176" y="2136339"/>
            <a:ext cx="38938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.L2: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cmp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9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jle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.L3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ecx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leave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ecx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26F175-3A2C-4F7E-9657-0D295D995477}"/>
              </a:ext>
            </a:extLst>
          </p:cNvPr>
          <p:cNvSpPr/>
          <p:nvPr/>
        </p:nvSpPr>
        <p:spPr>
          <a:xfrm>
            <a:off x="4898438" y="2136339"/>
            <a:ext cx="343479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main: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lea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ecx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and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ecx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ecx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call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   malloc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jmp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.L2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.L3: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lea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edx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edx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edx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edx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edx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1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FDDE8-A3A6-4330-83E6-9F3E10E153DE}"/>
              </a:ext>
            </a:extLst>
          </p:cNvPr>
          <p:cNvSpPr/>
          <p:nvPr/>
        </p:nvSpPr>
        <p:spPr>
          <a:xfrm>
            <a:off x="367553" y="2136339"/>
            <a:ext cx="45092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#include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&lt;stdlib.h&gt;</a:t>
            </a:r>
            <a:endParaRPr lang="en-US" sz="1400" dirty="0">
              <a:latin typeface="Consolas" panose="020B0609020204030204" pitchFamily="49" charset="0"/>
            </a:endParaRP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*arr = malloc(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(arr) *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400" dirty="0">
              <a:latin typeface="Consolas" panose="020B0609020204030204" pitchFamily="49" charset="0"/>
            </a:endParaRPr>
          </a:p>
          <a:p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i &lt; 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i++){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arr[i] = i+</a:t>
            </a:r>
            <a:r>
              <a:rPr lang="en-US" sz="14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61E33-8A31-43F9-9939-B221CAEB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DC12B-F6B6-4506-A6BE-D135FEFEB6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D16E3-1A95-48DE-A892-C4B6821A13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108B8-4EC1-4881-9AE0-DD490DD36D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101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01DFC6-2E3A-4522-8236-23BFC3982A9C}"/>
              </a:ext>
            </a:extLst>
          </p:cNvPr>
          <p:cNvSpPr/>
          <p:nvPr/>
        </p:nvSpPr>
        <p:spPr>
          <a:xfrm>
            <a:off x="367550" y="3470156"/>
            <a:ext cx="4408817" cy="221690"/>
          </a:xfrm>
          <a:prstGeom prst="rect">
            <a:avLst/>
          </a:prstGeom>
          <a:solidFill>
            <a:srgbClr val="3758C4">
              <a:alpha val="4117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F154BC-9D0B-46CC-9F66-888A97CF13C1}"/>
              </a:ext>
            </a:extLst>
          </p:cNvPr>
          <p:cNvSpPr/>
          <p:nvPr/>
        </p:nvSpPr>
        <p:spPr>
          <a:xfrm>
            <a:off x="367549" y="3232682"/>
            <a:ext cx="4408817" cy="221690"/>
          </a:xfrm>
          <a:prstGeom prst="rect">
            <a:avLst/>
          </a:prstGeom>
          <a:solidFill>
            <a:schemeClr val="accent6">
              <a:alpha val="41176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E3C9C9-5812-4A8D-9217-B730661D403A}"/>
              </a:ext>
            </a:extLst>
          </p:cNvPr>
          <p:cNvSpPr/>
          <p:nvPr/>
        </p:nvSpPr>
        <p:spPr>
          <a:xfrm>
            <a:off x="374903" y="2823238"/>
            <a:ext cx="4408817" cy="221690"/>
          </a:xfrm>
          <a:prstGeom prst="rect">
            <a:avLst/>
          </a:prstGeom>
          <a:solidFill>
            <a:schemeClr val="accent4">
              <a:alpha val="41176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A8CC1C-FDB3-4E27-B03B-479BEEF7049B}"/>
              </a:ext>
            </a:extLst>
          </p:cNvPr>
          <p:cNvSpPr/>
          <p:nvPr/>
        </p:nvSpPr>
        <p:spPr>
          <a:xfrm>
            <a:off x="374903" y="2579976"/>
            <a:ext cx="4408817" cy="221690"/>
          </a:xfrm>
          <a:prstGeom prst="rect">
            <a:avLst/>
          </a:prstGeom>
          <a:solidFill>
            <a:schemeClr val="accent2">
              <a:alpha val="4117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B6915F-F4A9-413A-992D-CB48E56781B8}"/>
              </a:ext>
            </a:extLst>
          </p:cNvPr>
          <p:cNvSpPr/>
          <p:nvPr/>
        </p:nvSpPr>
        <p:spPr>
          <a:xfrm>
            <a:off x="367548" y="3892558"/>
            <a:ext cx="4408817" cy="221690"/>
          </a:xfrm>
          <a:prstGeom prst="rect">
            <a:avLst/>
          </a:prstGeom>
          <a:solidFill>
            <a:schemeClr val="accent3">
              <a:alpha val="4117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8FB0E0-9D51-4924-A825-D2DAD7BD7B60}"/>
              </a:ext>
            </a:extLst>
          </p:cNvPr>
          <p:cNvSpPr/>
          <p:nvPr/>
        </p:nvSpPr>
        <p:spPr>
          <a:xfrm>
            <a:off x="5484167" y="2339584"/>
            <a:ext cx="2811777" cy="1324123"/>
          </a:xfrm>
          <a:prstGeom prst="rect">
            <a:avLst/>
          </a:prstGeom>
          <a:solidFill>
            <a:schemeClr val="accent2">
              <a:alpha val="4117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91CD3-B4AE-448E-86E2-A9B77095E2D8}"/>
              </a:ext>
            </a:extLst>
          </p:cNvPr>
          <p:cNvSpPr/>
          <p:nvPr/>
        </p:nvSpPr>
        <p:spPr>
          <a:xfrm>
            <a:off x="5484166" y="3691846"/>
            <a:ext cx="2811777" cy="656350"/>
          </a:xfrm>
          <a:prstGeom prst="rect">
            <a:avLst/>
          </a:prstGeom>
          <a:solidFill>
            <a:schemeClr val="accent4">
              <a:alpha val="41176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A991DA-85C7-4719-9508-507AB8092774}"/>
              </a:ext>
            </a:extLst>
          </p:cNvPr>
          <p:cNvSpPr/>
          <p:nvPr/>
        </p:nvSpPr>
        <p:spPr>
          <a:xfrm>
            <a:off x="5484165" y="4360583"/>
            <a:ext cx="2811777" cy="365125"/>
          </a:xfrm>
          <a:prstGeom prst="rect">
            <a:avLst/>
          </a:prstGeom>
          <a:solidFill>
            <a:schemeClr val="accent6">
              <a:alpha val="41176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A4C9B8-8465-41B4-8DA8-3306A674796D}"/>
              </a:ext>
            </a:extLst>
          </p:cNvPr>
          <p:cNvSpPr/>
          <p:nvPr/>
        </p:nvSpPr>
        <p:spPr>
          <a:xfrm>
            <a:off x="5484164" y="4881531"/>
            <a:ext cx="2811777" cy="1153881"/>
          </a:xfrm>
          <a:prstGeom prst="rect">
            <a:avLst/>
          </a:prstGeom>
          <a:solidFill>
            <a:schemeClr val="accent1">
              <a:alpha val="41176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B6DFB2-C513-46DD-8669-7BC4EB583E1C}"/>
              </a:ext>
            </a:extLst>
          </p:cNvPr>
          <p:cNvSpPr/>
          <p:nvPr/>
        </p:nvSpPr>
        <p:spPr>
          <a:xfrm>
            <a:off x="5484164" y="6048561"/>
            <a:ext cx="2811777" cy="192380"/>
          </a:xfrm>
          <a:prstGeom prst="rect">
            <a:avLst/>
          </a:prstGeom>
          <a:solidFill>
            <a:schemeClr val="accent6">
              <a:alpha val="41176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3FED75-FBF3-4A5E-8C79-90D8D62BAEC6}"/>
              </a:ext>
            </a:extLst>
          </p:cNvPr>
          <p:cNvSpPr/>
          <p:nvPr/>
        </p:nvSpPr>
        <p:spPr>
          <a:xfrm>
            <a:off x="8763000" y="2350454"/>
            <a:ext cx="3091276" cy="563096"/>
          </a:xfrm>
          <a:prstGeom prst="rect">
            <a:avLst/>
          </a:prstGeom>
          <a:solidFill>
            <a:schemeClr val="accent6">
              <a:alpha val="41176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C18C67-A71F-4BDD-8FE5-D63975B3BDAE}"/>
              </a:ext>
            </a:extLst>
          </p:cNvPr>
          <p:cNvSpPr/>
          <p:nvPr/>
        </p:nvSpPr>
        <p:spPr>
          <a:xfrm>
            <a:off x="8763000" y="2943127"/>
            <a:ext cx="3091276" cy="720580"/>
          </a:xfrm>
          <a:prstGeom prst="rect">
            <a:avLst/>
          </a:prstGeom>
          <a:solidFill>
            <a:schemeClr val="accent3">
              <a:alpha val="4117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0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Lab</a:t>
            </a:r>
            <a:endParaRPr dirty="0"/>
          </a:p>
        </p:txBody>
      </p:sp>
      <p:sp>
        <p:nvSpPr>
          <p:cNvPr id="1127" name="Google Shape;1127;p8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Generate C program (5 – 10 lines max) that uses basic data structures discussed earlier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https://godbolt.org/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Ensure Default Language is C and –m32 is the compiler flag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Practice understanding how the assembly is </a:t>
            </a:r>
            <a:r>
              <a:rPr lang="en-US" u="sng" dirty="0">
                <a:solidFill>
                  <a:schemeClr val="accent4"/>
                </a:solidFill>
              </a:rPr>
              <a:t>generated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128" name="Google Shape;1128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100" y="5548312"/>
            <a:ext cx="98298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84"/>
          <p:cNvSpPr/>
          <p:nvPr/>
        </p:nvSpPr>
        <p:spPr>
          <a:xfrm>
            <a:off x="2924175" y="5648325"/>
            <a:ext cx="923925" cy="371475"/>
          </a:xfrm>
          <a:prstGeom prst="rect">
            <a:avLst/>
          </a:prstGeom>
          <a:solidFill>
            <a:srgbClr val="FFFFFF">
              <a:alpha val="0"/>
            </a:srgbClr>
          </a:solidFill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0" name="Google Shape;1130;p84"/>
          <p:cNvSpPr/>
          <p:nvPr/>
        </p:nvSpPr>
        <p:spPr>
          <a:xfrm>
            <a:off x="6429374" y="5648325"/>
            <a:ext cx="4581526" cy="371475"/>
          </a:xfrm>
          <a:prstGeom prst="rect">
            <a:avLst/>
          </a:prstGeom>
          <a:solidFill>
            <a:srgbClr val="FFFFFF">
              <a:alpha val="0"/>
            </a:srgbClr>
          </a:solidFill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4938F-516E-40F2-ACAF-2050FB2B74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9826E3D-CA4F-4D02-878A-78BB581A556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FE1D2-85EB-422F-ABE7-853E5ED61F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1DCC5-F306-4419-9988-3549B5CC4C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102</a:t>
            </a:fld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Next Week</a:t>
            </a:r>
            <a:endParaRPr dirty="0"/>
          </a:p>
        </p:txBody>
      </p:sp>
      <p:sp>
        <p:nvSpPr>
          <p:cNvPr id="1167" name="Google Shape;1167;p88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Static Analysis Deep Dive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PE File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Packed Binaries</a:t>
            </a: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How to use Ghidra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074CD-1504-49B4-8C7C-C8BBC8ADEB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67F2445-745B-4B62-9C59-EA2ACB330EF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21CEA-5997-4D06-BDAD-8CAC51A78A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79D61-D30C-4EC8-AD29-936675E07C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103</a:t>
            </a:fld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158" name="Google Shape;1158;p87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Reverse Engineering for Beginners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https://beginners.re/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Reversing: Secrets of Reverse Engineering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Practical Malware Analysis: The Hands-On Guide to Dissecting Malicious Software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Assembly Language for x86 Processors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93CBC-F750-4855-8BE9-A8E2A0D238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8CDD593-2C5B-4582-894D-D81933BAAE9A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2DDF3-CCE5-4D5A-B48F-930973A544C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AC7E7-37F3-42CF-B60B-054024F4B0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104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Programing Language Abstraction</a:t>
            </a:r>
            <a:endParaRPr dirty="0"/>
          </a:p>
        </p:txBody>
      </p:sp>
      <p:pic>
        <p:nvPicPr>
          <p:cNvPr id="316" name="Google Shape;316;p11"/>
          <p:cNvPicPr preferRelativeResize="0"/>
          <p:nvPr/>
        </p:nvPicPr>
        <p:blipFill rotWithShape="1">
          <a:blip r:embed="rId3">
            <a:alphaModFix/>
          </a:blip>
          <a:srcRect l="9036" r="7737"/>
          <a:stretch/>
        </p:blipFill>
        <p:spPr>
          <a:xfrm>
            <a:off x="1840696" y="2140768"/>
            <a:ext cx="8717872" cy="4615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744CE-B358-4820-B9C7-C745130467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2EA2CC7-6F48-4BED-8B2F-78A1818C9A5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788D7-3A7D-4157-ABD1-0442A666FCB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C2684-A620-4166-8F59-5DC9A7920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1A0F8-11ED-4239-91E8-2567AE21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binary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E9B83-2D9F-4499-AB08-948A6D00D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computer readable</a:t>
            </a:r>
            <a:r>
              <a:rPr lang="en-US" dirty="0"/>
              <a:t> file stored in binary format</a:t>
            </a:r>
          </a:p>
          <a:p>
            <a:pPr lvl="1"/>
            <a:r>
              <a:rPr lang="en-US" dirty="0"/>
              <a:t>Not human readable</a:t>
            </a:r>
          </a:p>
          <a:p>
            <a:r>
              <a:rPr lang="en-US" dirty="0"/>
              <a:t>Programs are usually generated into binary files</a:t>
            </a:r>
          </a:p>
          <a:p>
            <a:pPr lvl="1"/>
            <a:r>
              <a:rPr lang="en-US" dirty="0"/>
              <a:t>Languages compiled to </a:t>
            </a:r>
            <a:r>
              <a:rPr lang="en-US" dirty="0">
                <a:solidFill>
                  <a:schemeClr val="accent4"/>
                </a:solidFill>
              </a:rPr>
              <a:t>bytecode</a:t>
            </a:r>
            <a:r>
              <a:rPr lang="en-US" dirty="0"/>
              <a:t> can produce binary files which are </a:t>
            </a:r>
            <a:r>
              <a:rPr lang="en-US" dirty="0">
                <a:solidFill>
                  <a:schemeClr val="accent4"/>
                </a:solidFill>
              </a:rPr>
              <a:t>interpreted</a:t>
            </a:r>
            <a:r>
              <a:rPr lang="en-US" dirty="0"/>
              <a:t> by a program and converted to machine instructions for the CPU</a:t>
            </a:r>
          </a:p>
          <a:p>
            <a:pPr lvl="1"/>
            <a:r>
              <a:rPr lang="en-US" dirty="0"/>
              <a:t>Not all binary files are programs (i.e., JPGs and PNGs are binary files)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294F1-4D91-4BF2-92A0-0D52D17A57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F5B1-66E5-4B1F-BF87-5CA8566EE9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B42BB-245E-44B6-AF93-7697A872CB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89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171C7-E101-4A93-8BA7-756D5E87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C/C++ Compilation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26C0A-8F48-4FF9-BC03-544A0E5196B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52E91-9D2B-4B60-BD05-0B5A6B47B3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260E9-771A-45EF-B2DB-74BFA139FC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EBF7A1B-DBC8-4155-8318-6719E4725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04" y="2231844"/>
            <a:ext cx="4255035" cy="2394312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9BEC2FE-DDD0-429A-97D3-26CE54254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4466" y="2301146"/>
            <a:ext cx="5519230" cy="40082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Compiler takes in </a:t>
            </a:r>
            <a:r>
              <a:rPr lang="en-US" sz="1800" dirty="0">
                <a:solidFill>
                  <a:schemeClr val="accent4"/>
                </a:solidFill>
              </a:rPr>
              <a:t>source code </a:t>
            </a:r>
            <a:r>
              <a:rPr lang="en-US" sz="1800" dirty="0"/>
              <a:t>and translates it into something a computer knows how to execute (</a:t>
            </a:r>
            <a:r>
              <a:rPr lang="en-US" sz="1800" dirty="0">
                <a:solidFill>
                  <a:schemeClr val="accent4"/>
                </a:solidFill>
              </a:rPr>
              <a:t>machine code</a:t>
            </a:r>
            <a:r>
              <a:rPr lang="en-US" sz="18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gcc test.c -o test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9E625F-4C5F-4199-B7B1-88040752D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388" y="3901088"/>
            <a:ext cx="3473417" cy="2480346"/>
          </a:xfrm>
          <a:prstGeom prst="rect">
            <a:avLst/>
          </a:prstGeom>
          <a:effectLst/>
        </p:spPr>
      </p:pic>
      <p:pic>
        <p:nvPicPr>
          <p:cNvPr id="25" name="Picture 24" descr="Shape, rectangle&#10;&#10;Description automatically generated">
            <a:extLst>
              <a:ext uri="{FF2B5EF4-FFF2-40B4-BE49-F238E27FC236}">
                <a16:creationId xmlns:a16="http://schemas.microsoft.com/office/drawing/2014/main" id="{CAD086B9-28DE-4AD9-8CA1-84F3AFB003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384"/>
          <a:stretch/>
        </p:blipFill>
        <p:spPr>
          <a:xfrm>
            <a:off x="3293408" y="4522773"/>
            <a:ext cx="2471057" cy="121402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5252859-CCB6-4BE4-8272-5AE74E1D9E4B}"/>
              </a:ext>
            </a:extLst>
          </p:cNvPr>
          <p:cNvSpPr/>
          <p:nvPr/>
        </p:nvSpPr>
        <p:spPr>
          <a:xfrm>
            <a:off x="5656015" y="4778331"/>
            <a:ext cx="1588057" cy="702907"/>
          </a:xfrm>
          <a:prstGeom prst="rightArrow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</a:t>
            </a:r>
          </a:p>
        </p:txBody>
      </p:sp>
    </p:spTree>
    <p:extLst>
      <p:ext uri="{BB962C8B-B14F-4D97-AF65-F5344CB8AC3E}">
        <p14:creationId xmlns:p14="http://schemas.microsoft.com/office/powerpoint/2010/main" val="227173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uiExpand="1" build="p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2BA0-6A53-45F0-93BD-6AB0A7EA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C/C++ Compilation Process – Preprocessor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1D1F5-026D-485F-A6B4-88D3CD65E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4465" y="2087639"/>
            <a:ext cx="5519230" cy="2023063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Expands</a:t>
            </a:r>
            <a:r>
              <a:rPr lang="en-US" sz="1600" dirty="0"/>
              <a:t> preprocessor directives (start with </a:t>
            </a:r>
            <a:r>
              <a:rPr lang="en-US" sz="1600" dirty="0">
                <a:solidFill>
                  <a:schemeClr val="accent4"/>
                </a:solidFill>
              </a:rPr>
              <a:t>#</a:t>
            </a:r>
            <a:r>
              <a:rPr lang="en-US" sz="1600" dirty="0"/>
              <a:t>)</a:t>
            </a:r>
          </a:p>
          <a:p>
            <a:pPr lvl="1"/>
            <a:r>
              <a:rPr lang="en-US" sz="1400" dirty="0"/>
              <a:t>Macros</a:t>
            </a:r>
          </a:p>
          <a:p>
            <a:pPr lvl="1"/>
            <a:r>
              <a:rPr lang="en-US" sz="1400" dirty="0"/>
              <a:t>File Inclusion</a:t>
            </a:r>
          </a:p>
          <a:p>
            <a:pPr lvl="1"/>
            <a:r>
              <a:rPr lang="en-US" sz="1400" dirty="0"/>
              <a:t>Conditional Compilation</a:t>
            </a:r>
          </a:p>
          <a:p>
            <a:pPr lvl="1"/>
            <a:r>
              <a:rPr lang="en-US" sz="1400" dirty="0"/>
              <a:t>Other directives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Replaces</a:t>
            </a:r>
            <a:r>
              <a:rPr lang="en-US" sz="1800" dirty="0"/>
              <a:t> comments with whitespace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gcc test.c -E</a:t>
            </a:r>
          </a:p>
          <a:p>
            <a:pPr lvl="1"/>
            <a:endParaRPr lang="en-US" sz="14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31244-1590-414E-B48E-104F0D7B33B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A1ED3-5FA2-4856-8A9C-3277D955CB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CC737-1580-42C0-893B-82D6E8BC6C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E3C9FD6B-CD3E-40E8-8596-4879EE749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01" b="6364"/>
          <a:stretch/>
        </p:blipFill>
        <p:spPr>
          <a:xfrm>
            <a:off x="7423202" y="4006540"/>
            <a:ext cx="3598908" cy="2714935"/>
          </a:xfrm>
          <a:prstGeom prst="rect">
            <a:avLst/>
          </a:prstGeom>
        </p:spPr>
      </p:pic>
      <p:pic>
        <p:nvPicPr>
          <p:cNvPr id="17" name="Picture 16" descr="Shape, rectangle&#10;&#10;Description automatically generated">
            <a:extLst>
              <a:ext uri="{FF2B5EF4-FFF2-40B4-BE49-F238E27FC236}">
                <a16:creationId xmlns:a16="http://schemas.microsoft.com/office/drawing/2014/main" id="{79994B07-6945-443D-810D-52BC4E7DC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384"/>
          <a:stretch/>
        </p:blipFill>
        <p:spPr>
          <a:xfrm>
            <a:off x="3293408" y="4522773"/>
            <a:ext cx="2471057" cy="121402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D908B5D-57BA-4C1D-AEB9-291997E90B09}"/>
              </a:ext>
            </a:extLst>
          </p:cNvPr>
          <p:cNvSpPr/>
          <p:nvPr/>
        </p:nvSpPr>
        <p:spPr>
          <a:xfrm>
            <a:off x="5656015" y="4778331"/>
            <a:ext cx="1588057" cy="702907"/>
          </a:xfrm>
          <a:prstGeom prst="rightArrow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Preprocessor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07351256-2202-4EEA-B870-9890A414B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04" y="2231844"/>
            <a:ext cx="4255035" cy="239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395E-AB24-4A37-A2A2-8CBDC67B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C/C++ Compilation Process – Compiler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A467-3A8F-4D86-8202-0FB72190A9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5C1E7-7C64-4D4A-B0A4-54322C90A76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3463-A621-4D12-B540-473046D4D0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CC14E16-1036-4856-91FE-E4034A9D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231844"/>
            <a:ext cx="4255035" cy="239431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E068C1-3892-43E3-B0B1-EFA33DB84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4465" y="2081420"/>
            <a:ext cx="5519230" cy="128321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4"/>
                </a:solidFill>
              </a:rPr>
              <a:t>Translates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/>
              <a:t>the source code into </a:t>
            </a:r>
            <a:r>
              <a:rPr lang="en-US" sz="1800" dirty="0">
                <a:solidFill>
                  <a:schemeClr val="accent4"/>
                </a:solidFill>
              </a:rPr>
              <a:t>assembly</a:t>
            </a:r>
          </a:p>
          <a:p>
            <a:r>
              <a:rPr lang="en-US" sz="1800" dirty="0"/>
              <a:t>Additionally, performs </a:t>
            </a:r>
            <a:r>
              <a:rPr lang="en-US" sz="1800" dirty="0">
                <a:solidFill>
                  <a:schemeClr val="accent4"/>
                </a:solidFill>
              </a:rPr>
              <a:t>optimization</a:t>
            </a:r>
            <a:r>
              <a:rPr lang="en-US" sz="1800" dirty="0"/>
              <a:t> on source code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gcc test.c -S</a:t>
            </a:r>
          </a:p>
          <a:p>
            <a:endParaRPr lang="en-US" sz="1800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F26D41B-8590-4872-B565-9A7D54DFB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201" b="6364"/>
          <a:stretch/>
        </p:blipFill>
        <p:spPr>
          <a:xfrm>
            <a:off x="5094514" y="3657042"/>
            <a:ext cx="3314884" cy="250067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2A8F59-489E-4CA6-9F5F-9D777A49B7A6}"/>
              </a:ext>
            </a:extLst>
          </p:cNvPr>
          <p:cNvSpPr/>
          <p:nvPr/>
        </p:nvSpPr>
        <p:spPr>
          <a:xfrm>
            <a:off x="8687993" y="4653224"/>
            <a:ext cx="1588057" cy="702907"/>
          </a:xfrm>
          <a:prstGeom prst="rightArrow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1C16C3-1741-44D1-9039-0C3B709D7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506" y="3878454"/>
            <a:ext cx="1585949" cy="22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F3CC-C366-42C4-87EB-529358E0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C/C++ Compilation Process – Assembler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D6BF5-695A-46EE-81C6-62BC543C0A5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B3AF7-F241-4B11-AF1B-02467B1622A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4D915-0202-4E92-8CA2-27D37BF51A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2BE374C-C2AA-4B50-93EF-022549213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231844"/>
            <a:ext cx="4255035" cy="239431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9BE40F4-0005-4928-9026-5C549FFD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4465" y="2081420"/>
            <a:ext cx="5519230" cy="202306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4"/>
                </a:solidFill>
              </a:rPr>
              <a:t>Translates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r>
              <a:rPr lang="en-US" sz="1800" dirty="0"/>
              <a:t>the assembly into </a:t>
            </a:r>
            <a:r>
              <a:rPr lang="en-US" sz="1800" dirty="0">
                <a:solidFill>
                  <a:schemeClr val="accent4"/>
                </a:solidFill>
              </a:rPr>
              <a:t>machine code</a:t>
            </a:r>
            <a:r>
              <a:rPr lang="en-US" sz="1800" dirty="0"/>
              <a:t>.</a:t>
            </a:r>
          </a:p>
          <a:p>
            <a:r>
              <a:rPr lang="en-US" sz="1800" dirty="0"/>
              <a:t>Adds relevant information for </a:t>
            </a:r>
            <a:r>
              <a:rPr lang="en-US" sz="1800" dirty="0">
                <a:solidFill>
                  <a:schemeClr val="accent4"/>
                </a:solidFill>
              </a:rPr>
              <a:t>binary format</a:t>
            </a:r>
            <a:r>
              <a:rPr lang="en-US" sz="1800" dirty="0">
                <a:solidFill>
                  <a:schemeClr val="accent3"/>
                </a:solidFill>
              </a:rPr>
              <a:t>.</a:t>
            </a:r>
          </a:p>
          <a:p>
            <a:r>
              <a:rPr lang="en-US" sz="1800" dirty="0">
                <a:solidFill>
                  <a:schemeClr val="accent4"/>
                </a:solidFill>
              </a:rPr>
              <a:t>External</a:t>
            </a:r>
            <a:r>
              <a:rPr lang="en-US" sz="1800" dirty="0"/>
              <a:t> library calls are </a:t>
            </a:r>
            <a:r>
              <a:rPr lang="en-US" sz="1800" dirty="0">
                <a:solidFill>
                  <a:schemeClr val="accent4"/>
                </a:solidFill>
              </a:rPr>
              <a:t>not</a:t>
            </a:r>
            <a:r>
              <a:rPr lang="en-US" sz="1800" dirty="0"/>
              <a:t> yet resolved.</a:t>
            </a:r>
          </a:p>
          <a:p>
            <a:pPr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gcc test.c -c</a:t>
            </a:r>
          </a:p>
          <a:p>
            <a:pPr marL="571500" lvl="1" indent="0">
              <a:buNone/>
            </a:pPr>
            <a:r>
              <a:rPr lang="en-US" sz="1400" dirty="0"/>
              <a:t> 	</a:t>
            </a:r>
          </a:p>
          <a:p>
            <a:pPr marL="114300" indent="0">
              <a:buNone/>
            </a:pPr>
            <a:endParaRPr lang="en-US" sz="20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FD48696-6D38-482F-98D3-135A8DCD2A10}"/>
              </a:ext>
            </a:extLst>
          </p:cNvPr>
          <p:cNvSpPr/>
          <p:nvPr/>
        </p:nvSpPr>
        <p:spPr>
          <a:xfrm>
            <a:off x="6908209" y="4818630"/>
            <a:ext cx="1588057" cy="702907"/>
          </a:xfrm>
          <a:prstGeom prst="rightArrow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8D512-5B2D-451B-BB6F-C2049C19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031" y="3903988"/>
            <a:ext cx="1585949" cy="2276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009348-27AE-4747-B5DB-4800A70D3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496" y="3894404"/>
            <a:ext cx="3473417" cy="24803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1188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A7C1-5D41-48FD-A216-235A3924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C/C++ Compilation Process – Linker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4B53-7BE7-451D-B6D3-4666047C62F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F8FFB-5A5F-49CA-B3C6-4D463DFA22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544A8-811B-46B9-A3A8-BBB40B5CEC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663CC2C-0DB0-4C9D-8B70-D66135A4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231844"/>
            <a:ext cx="4255035" cy="239431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DA2EE2A-1952-4217-ADB2-D86A57916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4465" y="2081420"/>
            <a:ext cx="5519230" cy="202306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4"/>
                </a:solidFill>
              </a:rPr>
              <a:t>External</a:t>
            </a:r>
            <a:r>
              <a:rPr lang="en-US" sz="1800" dirty="0"/>
              <a:t> library calls are resolved.</a:t>
            </a:r>
          </a:p>
          <a:p>
            <a:r>
              <a:rPr lang="en-US" sz="1800" dirty="0"/>
              <a:t>Final </a:t>
            </a:r>
            <a:r>
              <a:rPr lang="en-US" sz="1800" dirty="0">
                <a:solidFill>
                  <a:schemeClr val="accent4"/>
                </a:solidFill>
              </a:rPr>
              <a:t>executable</a:t>
            </a:r>
            <a:r>
              <a:rPr lang="en-US" sz="1800" dirty="0"/>
              <a:t> produced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FB0A90-45C2-4CCD-AA3F-59D11FF4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972" y="3429000"/>
            <a:ext cx="2659956" cy="2993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79867C-0B33-4B49-952C-16B1ADE3F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867" y="4098557"/>
            <a:ext cx="2789954" cy="117957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A7A6EEC-B051-4676-B7A6-3C661EFF58BD}"/>
              </a:ext>
            </a:extLst>
          </p:cNvPr>
          <p:cNvSpPr/>
          <p:nvPr/>
        </p:nvSpPr>
        <p:spPr>
          <a:xfrm>
            <a:off x="7834821" y="4339854"/>
            <a:ext cx="1588057" cy="702907"/>
          </a:xfrm>
          <a:prstGeom prst="rightArrow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Linker</a:t>
            </a:r>
          </a:p>
        </p:txBody>
      </p:sp>
    </p:spTree>
    <p:extLst>
      <p:ext uri="{BB962C8B-B14F-4D97-AF65-F5344CB8AC3E}">
        <p14:creationId xmlns:p14="http://schemas.microsoft.com/office/powerpoint/2010/main" val="8782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2C71-39A1-45AE-8D04-E1BD7A93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E0E2-8EE1-4363-9CEF-19870EBAA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Static</a:t>
            </a:r>
            <a:r>
              <a:rPr lang="en-US" dirty="0"/>
              <a:t>: libraries are copied into the final binary</a:t>
            </a:r>
          </a:p>
          <a:p>
            <a:pPr lvl="1"/>
            <a:r>
              <a:rPr lang="en-US" dirty="0"/>
              <a:t>Larger files</a:t>
            </a:r>
          </a:p>
          <a:p>
            <a:pPr lvl="1"/>
            <a:r>
              <a:rPr lang="en-US" dirty="0"/>
              <a:t>Hard to determine which functions come from libraries</a:t>
            </a:r>
          </a:p>
          <a:p>
            <a:r>
              <a:rPr lang="en-US" b="1" dirty="0">
                <a:solidFill>
                  <a:schemeClr val="accent1"/>
                </a:solidFill>
              </a:rPr>
              <a:t>Dynamic</a:t>
            </a:r>
            <a:r>
              <a:rPr lang="en-US" dirty="0"/>
              <a:t>: host OS searches for libraries when the program is loaded</a:t>
            </a:r>
          </a:p>
          <a:p>
            <a:pPr lvl="1"/>
            <a:r>
              <a:rPr lang="en-US" dirty="0"/>
              <a:t>Common</a:t>
            </a:r>
          </a:p>
          <a:p>
            <a:pPr lvl="1"/>
            <a:r>
              <a:rPr lang="en-US" dirty="0"/>
              <a:t>Smaller files</a:t>
            </a:r>
          </a:p>
          <a:p>
            <a:pPr lvl="1"/>
            <a:r>
              <a:rPr lang="en-US" dirty="0"/>
              <a:t>Can easily see which functions are imported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Runtime</a:t>
            </a:r>
            <a:r>
              <a:rPr lang="en-US" dirty="0"/>
              <a:t>: libraries are pulled when the function is needed</a:t>
            </a:r>
          </a:p>
          <a:p>
            <a:pPr lvl="1"/>
            <a:r>
              <a:rPr lang="en-US" dirty="0"/>
              <a:t>Rare; usually performed by malicious code to obscure functionality</a:t>
            </a:r>
          </a:p>
          <a:p>
            <a:pPr lvl="1"/>
            <a:r>
              <a:rPr lang="en-US" dirty="0"/>
              <a:t>Commonly uses </a:t>
            </a:r>
            <a:r>
              <a:rPr lang="en-US" dirty="0">
                <a:latin typeface="Consolas" panose="020B0609020204030204" pitchFamily="49" charset="0"/>
              </a:rPr>
              <a:t>LoadLibrary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GetProcAddress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D5C89-7396-4AE1-BAA9-1CAC76C0FD3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03C1D-0434-4194-B197-CEBA2912C51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66DD4-AD17-4A41-8B1F-8351FE8C8D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5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Number Systems</a:t>
            </a:r>
            <a:endParaRPr dirty="0"/>
          </a:p>
        </p:txBody>
      </p:sp>
      <p:sp>
        <p:nvSpPr>
          <p:cNvPr id="338" name="Google Shape;338;p1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540"/>
              <a:buChar char="•"/>
            </a:pPr>
            <a:r>
              <a:rPr lang="en-US" sz="1540" b="1" dirty="0">
                <a:solidFill>
                  <a:schemeClr val="accent1"/>
                </a:solidFill>
              </a:rPr>
              <a:t>Decimal</a:t>
            </a:r>
            <a:r>
              <a:rPr lang="en-US" sz="1540" dirty="0"/>
              <a:t>, base </a:t>
            </a:r>
            <a:r>
              <a:rPr lang="en-US" sz="1540" u="sng" dirty="0">
                <a:solidFill>
                  <a:schemeClr val="accent4"/>
                </a:solidFill>
              </a:rPr>
              <a:t>10</a:t>
            </a:r>
            <a:r>
              <a:rPr lang="en-US" sz="1540" dirty="0"/>
              <a:t>, what humans use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320"/>
              <a:buChar char="•"/>
            </a:pPr>
            <a:r>
              <a:rPr lang="en-US" sz="1300" dirty="0"/>
              <a:t>Numbers 0,1,2,3,4,5,6,7,8,9</a:t>
            </a:r>
            <a:endParaRPr sz="13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320"/>
              <a:buChar char="•"/>
            </a:pPr>
            <a:r>
              <a:rPr lang="en-US" sz="1300" dirty="0"/>
              <a:t>i = 10</a:t>
            </a:r>
            <a:r>
              <a:rPr lang="en-US" sz="1300" baseline="30000" dirty="0"/>
              <a:t>n</a:t>
            </a:r>
            <a:r>
              <a:rPr lang="en-US" sz="1300" dirty="0"/>
              <a:t>*i</a:t>
            </a:r>
            <a:r>
              <a:rPr lang="en-US" sz="1300" baseline="-25000" dirty="0"/>
              <a:t>n</a:t>
            </a:r>
            <a:r>
              <a:rPr lang="en-US" sz="1300" dirty="0"/>
              <a:t>+…+10</a:t>
            </a:r>
            <a:r>
              <a:rPr lang="en-US" sz="1300" baseline="30000" dirty="0"/>
              <a:t>2</a:t>
            </a:r>
            <a:r>
              <a:rPr lang="en-US" sz="1300" dirty="0"/>
              <a:t>*i</a:t>
            </a:r>
            <a:r>
              <a:rPr lang="en-US" sz="1300" baseline="-25000" dirty="0"/>
              <a:t>2</a:t>
            </a:r>
            <a:r>
              <a:rPr lang="en-US" sz="1300" dirty="0"/>
              <a:t>+10</a:t>
            </a:r>
            <a:r>
              <a:rPr lang="en-US" sz="1300" baseline="30000" dirty="0"/>
              <a:t>1</a:t>
            </a:r>
            <a:r>
              <a:rPr lang="en-US" sz="1300" dirty="0"/>
              <a:t>*i</a:t>
            </a:r>
            <a:r>
              <a:rPr lang="en-US" sz="1300" baseline="-25000" dirty="0"/>
              <a:t>1</a:t>
            </a:r>
            <a:r>
              <a:rPr lang="en-US" sz="1300" dirty="0"/>
              <a:t>+10</a:t>
            </a:r>
            <a:r>
              <a:rPr lang="en-US" sz="1300" baseline="30000" dirty="0"/>
              <a:t>0</a:t>
            </a:r>
            <a:r>
              <a:rPr lang="en-US" sz="1300" dirty="0"/>
              <a:t>*i</a:t>
            </a:r>
            <a:r>
              <a:rPr lang="en-US" sz="1300" baseline="-25000" dirty="0"/>
              <a:t>0</a:t>
            </a:r>
            <a:endParaRPr sz="1300" dirty="0"/>
          </a:p>
          <a:p>
            <a:pPr marL="1143000" lvl="2" indent="-228600">
              <a:lnSpc>
                <a:spcPct val="90000"/>
              </a:lnSpc>
              <a:buClr>
                <a:schemeClr val="tx1"/>
              </a:buClr>
              <a:buSzPts val="1320"/>
            </a:pPr>
            <a:r>
              <a:rPr lang="en-US" sz="1100" dirty="0"/>
              <a:t>120 = 10</a:t>
            </a:r>
            <a:r>
              <a:rPr lang="en-US" sz="1100" baseline="30000" dirty="0"/>
              <a:t>2</a:t>
            </a:r>
            <a:r>
              <a:rPr lang="en-US" sz="1100" dirty="0"/>
              <a:t>(1)+10*(2)+0</a:t>
            </a:r>
            <a:endParaRPr sz="11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540"/>
              <a:buChar char="•"/>
            </a:pPr>
            <a:r>
              <a:rPr lang="en-US" sz="1540" b="1" dirty="0">
                <a:solidFill>
                  <a:schemeClr val="accent1"/>
                </a:solidFill>
              </a:rPr>
              <a:t>Binary</a:t>
            </a:r>
            <a:r>
              <a:rPr lang="en-US" sz="1540" dirty="0"/>
              <a:t>, base </a:t>
            </a:r>
            <a:r>
              <a:rPr lang="en-US" sz="1540" u="sng" dirty="0">
                <a:solidFill>
                  <a:schemeClr val="accent4"/>
                </a:solidFill>
              </a:rPr>
              <a:t>2</a:t>
            </a:r>
            <a:r>
              <a:rPr lang="en-US" sz="1540" dirty="0"/>
              <a:t>, what computers use </a:t>
            </a:r>
            <a:endParaRPr dirty="0"/>
          </a:p>
          <a:p>
            <a:pPr marL="685800" lvl="1" indent="-228600">
              <a:lnSpc>
                <a:spcPct val="100000"/>
              </a:lnSpc>
              <a:buClr>
                <a:schemeClr val="tx1"/>
              </a:buClr>
              <a:buSzPts val="1320"/>
            </a:pPr>
            <a:r>
              <a:rPr lang="en-US" sz="1300" dirty="0"/>
              <a:t>Numbers 0 and 1</a:t>
            </a:r>
            <a:endParaRPr sz="1300" dirty="0"/>
          </a:p>
          <a:p>
            <a:pPr marL="685800" lvl="1" indent="-228600">
              <a:lnSpc>
                <a:spcPct val="100000"/>
              </a:lnSpc>
              <a:buClr>
                <a:schemeClr val="tx1"/>
              </a:buClr>
              <a:buSzPts val="1320"/>
            </a:pPr>
            <a:r>
              <a:rPr lang="en-US" sz="1300" dirty="0"/>
              <a:t>i = 2n*in+…+22*i2+21*i1+20*i0</a:t>
            </a:r>
            <a:endParaRPr sz="1300" dirty="0"/>
          </a:p>
          <a:p>
            <a:pPr marL="1143000" lvl="2" indent="-228600">
              <a:lnSpc>
                <a:spcPct val="90000"/>
              </a:lnSpc>
              <a:buClr>
                <a:schemeClr val="tx1"/>
              </a:buClr>
              <a:buSzPts val="1320"/>
            </a:pPr>
            <a:r>
              <a:rPr lang="en-US" sz="1100" dirty="0"/>
              <a:t>0b1010 = 2</a:t>
            </a:r>
            <a:r>
              <a:rPr lang="en-US" sz="1100" baseline="30000" dirty="0"/>
              <a:t>3</a:t>
            </a:r>
            <a:r>
              <a:rPr lang="en-US" sz="1100" dirty="0"/>
              <a:t>(1)+2</a:t>
            </a:r>
            <a:r>
              <a:rPr lang="en-US" sz="1100" baseline="30000" dirty="0"/>
              <a:t>2</a:t>
            </a:r>
            <a:r>
              <a:rPr lang="en-US" sz="1100" dirty="0"/>
              <a:t>(0)+2</a:t>
            </a:r>
            <a:r>
              <a:rPr lang="en-US" sz="1100" baseline="30000" dirty="0"/>
              <a:t>1</a:t>
            </a:r>
            <a:r>
              <a:rPr lang="en-US" sz="1100" dirty="0"/>
              <a:t>(0)+2</a:t>
            </a:r>
            <a:r>
              <a:rPr lang="en-US" sz="1100" baseline="30000" dirty="0"/>
              <a:t>0</a:t>
            </a:r>
            <a:r>
              <a:rPr lang="en-US" sz="1100" dirty="0"/>
              <a:t>(1) = 10</a:t>
            </a: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320"/>
              <a:buChar char="•"/>
            </a:pPr>
            <a:r>
              <a:rPr lang="en-US" sz="1300" dirty="0"/>
              <a:t>Prefixed with 0b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540"/>
              <a:buChar char="•"/>
            </a:pPr>
            <a:r>
              <a:rPr lang="en-US" sz="1540" b="1" dirty="0">
                <a:solidFill>
                  <a:schemeClr val="accent1"/>
                </a:solidFill>
              </a:rPr>
              <a:t>Hexadecimal</a:t>
            </a:r>
            <a:r>
              <a:rPr lang="en-US" sz="1540" dirty="0"/>
              <a:t>, base </a:t>
            </a:r>
            <a:r>
              <a:rPr lang="en-US" sz="1540" u="sng" dirty="0">
                <a:solidFill>
                  <a:schemeClr val="accent4"/>
                </a:solidFill>
              </a:rPr>
              <a:t>16</a:t>
            </a:r>
            <a:r>
              <a:rPr lang="en-US" sz="1540" dirty="0"/>
              <a:t>,  primarily used by computer system designers and programmers, provide a human-friendly representation for binary values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Char char="•"/>
            </a:pPr>
            <a:r>
              <a:rPr lang="en-US" sz="1300" dirty="0"/>
              <a:t>Characters 0,1,2,3,4,5,6,7,8,9,A,B,C,D,E,F</a:t>
            </a:r>
            <a:endParaRPr sz="13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Char char="•"/>
            </a:pPr>
            <a:r>
              <a:rPr lang="en-US" sz="1300" dirty="0"/>
              <a:t>i = 16</a:t>
            </a:r>
            <a:r>
              <a:rPr lang="en-US" sz="1300" baseline="30000" dirty="0"/>
              <a:t>n</a:t>
            </a:r>
            <a:r>
              <a:rPr lang="en-US" sz="1300" dirty="0"/>
              <a:t>*i</a:t>
            </a:r>
            <a:r>
              <a:rPr lang="en-US" sz="1300" baseline="-25000" dirty="0"/>
              <a:t>n</a:t>
            </a:r>
            <a:r>
              <a:rPr lang="en-US" sz="1300" dirty="0"/>
              <a:t>+…+16</a:t>
            </a:r>
            <a:r>
              <a:rPr lang="en-US" sz="1300" baseline="30000" dirty="0"/>
              <a:t>2</a:t>
            </a:r>
            <a:r>
              <a:rPr lang="en-US" sz="1300" dirty="0"/>
              <a:t>*i</a:t>
            </a:r>
            <a:r>
              <a:rPr lang="en-US" sz="1300" baseline="-25000" dirty="0"/>
              <a:t>2</a:t>
            </a:r>
            <a:r>
              <a:rPr lang="en-US" sz="1300" dirty="0"/>
              <a:t>+16</a:t>
            </a:r>
            <a:r>
              <a:rPr lang="en-US" sz="1300" baseline="30000" dirty="0"/>
              <a:t>1</a:t>
            </a:r>
            <a:r>
              <a:rPr lang="en-US" sz="1300" dirty="0"/>
              <a:t>*i</a:t>
            </a:r>
            <a:r>
              <a:rPr lang="en-US" sz="1300" baseline="-25000" dirty="0"/>
              <a:t>1</a:t>
            </a:r>
            <a:r>
              <a:rPr lang="en-US" sz="1300" dirty="0"/>
              <a:t>+16</a:t>
            </a:r>
            <a:r>
              <a:rPr lang="en-US" sz="1300" baseline="30000" dirty="0"/>
              <a:t>0</a:t>
            </a:r>
            <a:r>
              <a:rPr lang="en-US" sz="1300" dirty="0"/>
              <a:t>*i</a:t>
            </a:r>
            <a:r>
              <a:rPr lang="en-US" sz="1300" baseline="-25000" dirty="0"/>
              <a:t>0</a:t>
            </a:r>
            <a:endParaRPr sz="1300" dirty="0"/>
          </a:p>
          <a:p>
            <a:pPr marL="1143000" lvl="2" indent="-228600">
              <a:lnSpc>
                <a:spcPct val="90000"/>
              </a:lnSpc>
              <a:buSzPts val="1320"/>
            </a:pPr>
            <a:r>
              <a:rPr lang="en-US" sz="1100" dirty="0"/>
              <a:t>0x20 = 16</a:t>
            </a:r>
            <a:r>
              <a:rPr lang="en-US" sz="1100" baseline="30000" dirty="0"/>
              <a:t>1</a:t>
            </a:r>
            <a:r>
              <a:rPr lang="en-US" sz="1100" dirty="0"/>
              <a:t>(2) + 16</a:t>
            </a:r>
            <a:r>
              <a:rPr lang="en-US" sz="1100" baseline="30000" dirty="0"/>
              <a:t>0</a:t>
            </a:r>
            <a:r>
              <a:rPr lang="en-US" sz="1100" dirty="0"/>
              <a:t>(0) = 32</a:t>
            </a:r>
          </a:p>
          <a:p>
            <a:pPr marL="685800" lvl="1" indent="-228600">
              <a:lnSpc>
                <a:spcPct val="90000"/>
              </a:lnSpc>
              <a:buSzPts val="1320"/>
            </a:pPr>
            <a:r>
              <a:rPr lang="en-US" sz="1300" dirty="0">
                <a:sym typeface="Courier New"/>
              </a:rPr>
              <a:t>Prefixed with 0x</a:t>
            </a:r>
            <a:endParaRPr sz="1300" dirty="0">
              <a:sym typeface="Courier New"/>
            </a:endParaRPr>
          </a:p>
          <a:p>
            <a:pPr marL="685800" lvl="1" indent="-1447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</a:pPr>
            <a:endParaRPr sz="1320" dirty="0"/>
          </a:p>
          <a:p>
            <a:pPr marL="685800" lvl="1" indent="-1447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None/>
            </a:pPr>
            <a:endParaRPr sz="132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58E39-DDF5-411A-A961-85F9EB3C60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1775A84-9C2C-4FF4-B574-5EA8AA8681C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3C947-E54F-4129-8C1D-B03F891E9A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C117-29FC-4635-974D-741FD797E7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/>
          <p:nvPr/>
        </p:nvSpPr>
        <p:spPr>
          <a:xfrm>
            <a:off x="0" y="0"/>
            <a:ext cx="1219200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-1" y="0"/>
            <a:ext cx="4818889" cy="6858000"/>
          </a:xfrm>
          <a:custGeom>
            <a:avLst/>
            <a:gdLst/>
            <a:ahLst/>
            <a:cxnLst/>
            <a:rect l="l" t="t" r="r" b="b"/>
            <a:pathLst>
              <a:path w="4818889" h="6858000" extrusionOk="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1" y="0"/>
            <a:ext cx="4811477" cy="6858000"/>
          </a:xfrm>
          <a:custGeom>
            <a:avLst/>
            <a:gdLst/>
            <a:ahLst/>
            <a:cxnLst/>
            <a:rect l="l" t="t" r="r" b="b"/>
            <a:pathLst>
              <a:path w="4811477" h="6858000" extrusionOk="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36" name="Google Shape;136;p2"/>
          <p:cNvSpPr/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5434149" y="932688"/>
            <a:ext cx="5916603" cy="499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What is it, who does it and why?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IA-32 Assembly Crash Course</a:t>
            </a:r>
            <a:endParaRPr lang="en-US" sz="1600"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Binary Reverse Engineering Process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Tools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Labs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2D38F-60D8-4302-AB54-A577C6E8CFB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611A7F0-9ED9-45C1-992E-48D075F0788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AC1E4-C243-49FC-9B4A-9E50BE19E1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AAEC1-4AB6-4650-9049-04FADCD98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241"/>
    </mc:Choice>
    <mc:Fallback xmlns="">
      <p:transition advTm="16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Binary to Hex</a:t>
            </a:r>
            <a:endParaRPr dirty="0"/>
          </a:p>
        </p:txBody>
      </p:sp>
      <p:sp>
        <p:nvSpPr>
          <p:cNvPr id="347" name="Google Shape;347;p1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One binary value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represents </a:t>
            </a:r>
            <a:r>
              <a:rPr lang="en-US" dirty="0">
                <a:solidFill>
                  <a:schemeClr val="accent4"/>
                </a:solidFill>
              </a:rPr>
              <a:t>one bit</a:t>
            </a:r>
            <a:endParaRPr dirty="0">
              <a:solidFill>
                <a:schemeClr val="accent4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One hex value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represents four binary digits, or </a:t>
            </a:r>
            <a:r>
              <a:rPr lang="en-US" dirty="0">
                <a:solidFill>
                  <a:schemeClr val="accent4"/>
                </a:solidFill>
              </a:rPr>
              <a:t>four bits</a:t>
            </a:r>
            <a:endParaRPr dirty="0">
              <a:solidFill>
                <a:schemeClr val="accent4"/>
              </a:solidFill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dirty="0"/>
              <a:t>4 bits is also referred to as a </a:t>
            </a:r>
            <a:r>
              <a:rPr lang="en-US" b="1" dirty="0">
                <a:solidFill>
                  <a:schemeClr val="accent1"/>
                </a:solidFill>
              </a:rPr>
              <a:t>nibble</a:t>
            </a:r>
            <a:r>
              <a:rPr lang="en-US" dirty="0"/>
              <a:t> </a:t>
            </a:r>
            <a:endParaRPr dirty="0"/>
          </a:p>
          <a:p>
            <a:pPr marL="1143000" lvl="2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000"/>
              <a:buChar char="•"/>
            </a:pPr>
            <a:r>
              <a:rPr lang="en-US" dirty="0"/>
              <a:t>2 bits is a crumb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dirty="0"/>
              <a:t>0b1000 = 0x8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Two hex values</a:t>
            </a:r>
            <a:r>
              <a:rPr lang="en-US" dirty="0"/>
              <a:t> represent </a:t>
            </a:r>
            <a:r>
              <a:rPr lang="en-US" dirty="0">
                <a:solidFill>
                  <a:schemeClr val="tx1"/>
                </a:solidFill>
              </a:rPr>
              <a:t>one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byte</a:t>
            </a:r>
            <a:r>
              <a:rPr lang="en-US" dirty="0"/>
              <a:t>, or </a:t>
            </a:r>
            <a:r>
              <a:rPr lang="en-US" dirty="0">
                <a:solidFill>
                  <a:schemeClr val="accent4"/>
                </a:solidFill>
              </a:rPr>
              <a:t>eight bits</a:t>
            </a:r>
            <a:r>
              <a:rPr lang="en-US" dirty="0"/>
              <a:t>, aka eight binary digits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0xFF = 0b11111111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A2E4C-435C-4E9A-8BFB-C9B6E73634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9D4BF55-8388-4C31-9017-52FB6E3C1BE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89762-B2B2-4BF2-ABF5-EE7B5C9384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65A30-7381-4146-8AC0-B1EC9190D7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-1" y="0"/>
            <a:ext cx="6096002" cy="6858000"/>
          </a:xfrm>
          <a:custGeom>
            <a:avLst/>
            <a:gdLst/>
            <a:ahLst/>
            <a:cxnLst/>
            <a:rect l="l" t="t" r="r" b="b"/>
            <a:pathLst>
              <a:path w="6096002" h="6858000" extrusionOk="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5"/>
          <p:cNvSpPr/>
          <p:nvPr/>
        </p:nvSpPr>
        <p:spPr>
          <a:xfrm>
            <a:off x="0" y="0"/>
            <a:ext cx="6085370" cy="6858000"/>
          </a:xfrm>
          <a:custGeom>
            <a:avLst/>
            <a:gdLst/>
            <a:ahLst/>
            <a:cxnLst/>
            <a:rect l="l" t="t" r="r" b="b"/>
            <a:pathLst>
              <a:path w="6085370" h="6858000" extrusionOk="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5"/>
          <p:cNvSpPr txBox="1"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</a:pPr>
            <a:r>
              <a:rPr lang="en-US" sz="3400" dirty="0"/>
              <a:t>Endianness</a:t>
            </a:r>
            <a:endParaRPr dirty="0"/>
          </a:p>
        </p:txBody>
      </p:sp>
      <p:sp>
        <p:nvSpPr>
          <p:cNvPr id="359" name="Google Shape;359;p15"/>
          <p:cNvSpPr/>
          <p:nvPr/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5"/>
          <p:cNvSpPr/>
          <p:nvPr/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5"/>
          <p:cNvSpPr txBox="1">
            <a:spLocks noGrp="1"/>
          </p:cNvSpPr>
          <p:nvPr>
            <p:ph type="body" idx="1"/>
          </p:nvPr>
        </p:nvSpPr>
        <p:spPr>
          <a:xfrm>
            <a:off x="438912" y="2512611"/>
            <a:ext cx="4832803" cy="366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Endianness</a:t>
            </a:r>
            <a:r>
              <a:rPr lang="en-US" sz="1800" dirty="0"/>
              <a:t> is the order of bytes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800"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Big-endian</a:t>
            </a:r>
            <a:r>
              <a:rPr lang="en-US" sz="1800" dirty="0"/>
              <a:t>: most significant byte first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800"/>
              <a:buChar char="•"/>
            </a:pPr>
            <a:r>
              <a:rPr lang="en-US" sz="1800" dirty="0"/>
              <a:t>Used by networks (IP, TCP, UDP)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800"/>
              <a:buChar char="•"/>
            </a:pPr>
            <a:r>
              <a:rPr lang="en-US" sz="1800" b="1" dirty="0">
                <a:solidFill>
                  <a:schemeClr val="accent1"/>
                </a:solidFill>
              </a:rPr>
              <a:t>Little-endian</a:t>
            </a:r>
            <a:r>
              <a:rPr lang="en-US" sz="1800" dirty="0"/>
              <a:t>: least significant byte first</a:t>
            </a:r>
            <a:endParaRPr lang="en-US"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800"/>
              <a:buChar char="•"/>
            </a:pPr>
            <a:r>
              <a:rPr lang="en-US" sz="1800" dirty="0"/>
              <a:t>Used by most operating systems</a:t>
            </a:r>
            <a:endParaRPr lang="en-US" dirty="0"/>
          </a:p>
          <a:p>
            <a:pPr marL="228600" indent="-228600">
              <a:spcBef>
                <a:spcPts val="500"/>
              </a:spcBef>
            </a:pPr>
            <a:endParaRPr dirty="0"/>
          </a:p>
        </p:txBody>
      </p:sp>
      <p:pic>
        <p:nvPicPr>
          <p:cNvPr id="362" name="Google Shape;362;p15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8421" y="517600"/>
            <a:ext cx="3073613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5" descr="A black sign with white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8421" y="3429000"/>
            <a:ext cx="3073613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3B5D4-1116-4ECB-A087-A8B3C03F6C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3F7F46B-3AD8-460D-95EB-5C7F3A9D002A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D2AFE-91A3-4348-AFB9-8A48263FD8B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D751F-AA9C-4AE0-8EFF-6F82FAAF77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Data Sizes</a:t>
            </a:r>
            <a:endParaRPr dirty="0"/>
          </a:p>
        </p:txBody>
      </p:sp>
      <p:sp>
        <p:nvSpPr>
          <p:cNvPr id="372" name="Google Shape;372;p1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Byte</a:t>
            </a:r>
            <a:r>
              <a:rPr lang="en-US" dirty="0"/>
              <a:t>: 8 bits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Word</a:t>
            </a:r>
            <a:r>
              <a:rPr lang="en-US" dirty="0"/>
              <a:t>: 16 bits or 2 bytes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Double Word (DWORD)</a:t>
            </a:r>
            <a:r>
              <a:rPr lang="en-US" dirty="0"/>
              <a:t>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32 bits or 4 bytes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Quadruple Word (QWORD)</a:t>
            </a:r>
            <a:r>
              <a:rPr lang="en-US" dirty="0"/>
              <a:t>: 64 bits or 8 bytes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37364-3097-43CA-8E76-2F6B23AD1AB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C9FF2A6-67B5-4AF3-945F-E33557B92966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EBDCA-1E6E-4D6B-B42A-ACCD249F56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B4B83-9374-436B-B704-943225F01F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f1d3c977e_0_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Number Systems Quiz Answers</a:t>
            </a:r>
            <a:endParaRPr/>
          </a:p>
        </p:txBody>
      </p:sp>
      <p:sp>
        <p:nvSpPr>
          <p:cNvPr id="462" name="Google Shape;462;gbf1d3c977e_0_2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Binary to Hex (1101)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0xD	</a:t>
            </a:r>
          </a:p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Hex to Decimal 0x0f </a:t>
            </a:r>
          </a:p>
          <a:p>
            <a:pPr lvl="1">
              <a:spcBef>
                <a:spcPts val="1000"/>
              </a:spcBef>
            </a:pPr>
            <a:r>
              <a:rPr lang="en-US" dirty="0">
                <a:solidFill>
                  <a:schemeClr val="accent4"/>
                </a:solidFill>
              </a:rPr>
              <a:t>(15)</a:t>
            </a:r>
            <a:r>
              <a:rPr lang="en-US" baseline="-25000" dirty="0">
                <a:solidFill>
                  <a:schemeClr val="accent4"/>
                </a:solidFill>
              </a:rPr>
              <a:t>10</a:t>
            </a:r>
            <a:endParaRPr baseline="-25000" dirty="0">
              <a:solidFill>
                <a:schemeClr val="accent4"/>
              </a:solidFill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/>
              <a:t>What is the size of DWORD?	</a:t>
            </a:r>
            <a:endParaRPr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32 bits or 4 bytes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63" name="Google Shape;463;gbf1d3c977e_0_2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464" name="Google Shape;464;gbf1d3c977e_0_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AUEHC</a:t>
            </a:r>
            <a:endParaRPr dirty="0"/>
          </a:p>
        </p:txBody>
      </p:sp>
      <p:sp>
        <p:nvSpPr>
          <p:cNvPr id="465" name="Google Shape;465;gbf1d3c977e_0_2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</a:pPr>
            <a:r>
              <a:rPr lang="en-US" dirty="0"/>
              <a:t>IA-32 Assembly Crash Course</a:t>
            </a:r>
            <a:endParaRPr dirty="0"/>
          </a:p>
        </p:txBody>
      </p:sp>
      <p:sp>
        <p:nvSpPr>
          <p:cNvPr id="400" name="Google Shape;40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696CE40E-AFA8-45DB-B714-469C8B1DCA82}" type="datetime1">
              <a:rPr lang="en-US" smtClean="0"/>
              <a:t>3/2/2021</a:t>
            </a:fld>
            <a:endParaRPr dirty="0"/>
          </a:p>
        </p:txBody>
      </p:sp>
      <p:sp>
        <p:nvSpPr>
          <p:cNvPr id="401" name="Google Shape;40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AUEHC</a:t>
            </a:r>
            <a:endParaRPr dirty="0"/>
          </a:p>
        </p:txBody>
      </p:sp>
      <p:sp>
        <p:nvSpPr>
          <p:cNvPr id="402" name="Google Shape;40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2046E-23B5-4C3C-9765-520F6CAD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E55EA-4185-492B-8BB3-226817C37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Common Instructions</a:t>
            </a:r>
          </a:p>
          <a:p>
            <a:r>
              <a:rPr lang="en-US" dirty="0"/>
              <a:t>Logical Operands</a:t>
            </a:r>
          </a:p>
          <a:p>
            <a:r>
              <a:rPr lang="en-US" dirty="0"/>
              <a:t>Control Flow</a:t>
            </a:r>
          </a:p>
          <a:p>
            <a:r>
              <a:rPr lang="en-US" dirty="0"/>
              <a:t>Common Data Structures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BFC40-02F4-47FC-AB34-ADC23BCD589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A2230-C838-411C-B192-4951576E96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DADB6-E036-42E2-ADD5-8ABBC0483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39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9E95-BC1F-4034-832D-5D7AA83C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IA-32 Assembly Crash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3DD66-7B7B-48C1-926D-89A33ACA8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1AA9B-AFE1-4421-99BB-9F3339DDE37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F5EE52-B6F6-4D4C-9D8F-01AF0B628D7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2A54A-1932-4F63-A0D3-889EE7057DA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5AF0E-FC44-4D71-AAEB-7C714D3CF7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024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" name="Google Shape;408;p20"/>
          <p:cNvSpPr/>
          <p:nvPr/>
        </p:nvSpPr>
        <p:spPr>
          <a:xfrm>
            <a:off x="-1" y="0"/>
            <a:ext cx="4818889" cy="6858000"/>
          </a:xfrm>
          <a:custGeom>
            <a:avLst/>
            <a:gdLst/>
            <a:ahLst/>
            <a:cxnLst/>
            <a:rect l="l" t="t" r="r" b="b"/>
            <a:pathLst>
              <a:path w="4818889" h="6858000" extrusionOk="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0"/>
          <p:cNvSpPr/>
          <p:nvPr/>
        </p:nvSpPr>
        <p:spPr>
          <a:xfrm>
            <a:off x="1" y="0"/>
            <a:ext cx="4811477" cy="6858000"/>
          </a:xfrm>
          <a:custGeom>
            <a:avLst/>
            <a:gdLst/>
            <a:ahLst/>
            <a:cxnLst/>
            <a:rect l="l" t="t" r="r" b="b"/>
            <a:pathLst>
              <a:path w="4811477" h="6858000" extrusionOk="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What is Assembly?</a:t>
            </a:r>
            <a:endParaRPr dirty="0"/>
          </a:p>
        </p:txBody>
      </p:sp>
      <p:sp>
        <p:nvSpPr>
          <p:cNvPr id="411" name="Google Shape;411;p20"/>
          <p:cNvSpPr/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2" name="Google Shape;412;p20"/>
          <p:cNvGrpSpPr/>
          <p:nvPr/>
        </p:nvGrpSpPr>
        <p:grpSpPr>
          <a:xfrm>
            <a:off x="5303520" y="677329"/>
            <a:ext cx="6364224" cy="5512484"/>
            <a:chOff x="0" y="673"/>
            <a:chExt cx="6364224" cy="5512484"/>
          </a:xfrm>
        </p:grpSpPr>
        <p:sp>
          <p:nvSpPr>
            <p:cNvPr id="413" name="Google Shape;413;p20"/>
            <p:cNvSpPr/>
            <p:nvPr/>
          </p:nvSpPr>
          <p:spPr>
            <a:xfrm>
              <a:off x="0" y="673"/>
              <a:ext cx="6364224" cy="1574995"/>
            </a:xfrm>
            <a:prstGeom prst="roundRect">
              <a:avLst>
                <a:gd name="adj" fmla="val 10000"/>
              </a:avLst>
            </a:prstGeom>
            <a:solidFill>
              <a:srgbClr val="3D9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476436" y="355047"/>
              <a:ext cx="866247" cy="8662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1819120" y="673"/>
              <a:ext cx="4545103" cy="157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20"/>
            <p:cNvSpPr txBox="1"/>
            <p:nvPr/>
          </p:nvSpPr>
          <p:spPr>
            <a:xfrm>
              <a:off x="1819120" y="673"/>
              <a:ext cx="4545103" cy="157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6675" tIns="166675" rIns="166675" bIns="16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lang="en-US" sz="2500" b="0" i="0" u="none" strike="noStrike" cap="none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A mapping from machine code to the mnemonics 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0" y="1969418"/>
              <a:ext cx="6364224" cy="1574995"/>
            </a:xfrm>
            <a:prstGeom prst="roundRect">
              <a:avLst>
                <a:gd name="adj" fmla="val 10000"/>
              </a:avLst>
            </a:prstGeom>
            <a:solidFill>
              <a:srgbClr val="5F45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476436" y="2323792"/>
              <a:ext cx="866247" cy="86624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1819120" y="1969418"/>
              <a:ext cx="4545103" cy="157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0"/>
            <p:cNvSpPr txBox="1"/>
            <p:nvPr/>
          </p:nvSpPr>
          <p:spPr>
            <a:xfrm>
              <a:off x="1819120" y="1969418"/>
              <a:ext cx="4545103" cy="157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6675" tIns="166675" rIns="166675" bIns="16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lang="en-US" sz="2500" b="0" i="0" u="none" strike="noStrike" cap="none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nop → 0x90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0" y="3938162"/>
              <a:ext cx="6364224" cy="1574995"/>
            </a:xfrm>
            <a:prstGeom prst="roundRect">
              <a:avLst>
                <a:gd name="adj" fmla="val 10000"/>
              </a:avLst>
            </a:prstGeom>
            <a:solidFill>
              <a:srgbClr val="BF2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476436" y="4292537"/>
              <a:ext cx="866247" cy="86624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1819120" y="3938162"/>
              <a:ext cx="2863900" cy="157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20"/>
            <p:cNvSpPr txBox="1"/>
            <p:nvPr/>
          </p:nvSpPr>
          <p:spPr>
            <a:xfrm>
              <a:off x="1819120" y="3938162"/>
              <a:ext cx="2863900" cy="157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6675" tIns="166675" rIns="166675" bIns="16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Avenir"/>
                <a:buNone/>
              </a:pPr>
              <a:r>
                <a:rPr lang="en-US" sz="2500" b="0" i="0" u="none" strike="noStrike" cap="none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Class of Languages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4683021" y="3938162"/>
              <a:ext cx="1681202" cy="157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20"/>
            <p:cNvSpPr txBox="1"/>
            <p:nvPr/>
          </p:nvSpPr>
          <p:spPr>
            <a:xfrm>
              <a:off x="4683021" y="3938162"/>
              <a:ext cx="1681202" cy="157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6675" tIns="166675" rIns="166675" bIns="16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1CBFA-39AC-4BA8-A6F8-309A119CCD5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7CF052D-DAD0-41E5-861A-056D3E50E5F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7D064-2E7E-40F1-A060-B5096B489E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1D70-839B-4640-9B74-B64F26071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x86 Assembly Language</a:t>
            </a:r>
            <a:endParaRPr dirty="0"/>
          </a:p>
        </p:txBody>
      </p:sp>
      <p:sp>
        <p:nvSpPr>
          <p:cNvPr id="435" name="Google Shape;435;p21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Family of languages for Intel, and later AMD, processors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Original implementation was for </a:t>
            </a:r>
            <a:r>
              <a:rPr lang="en-US" u="sng" dirty="0">
                <a:solidFill>
                  <a:schemeClr val="accent4"/>
                </a:solidFill>
              </a:rPr>
              <a:t>16-bit</a:t>
            </a:r>
            <a:r>
              <a:rPr lang="en-US" dirty="0"/>
              <a:t> machines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IA-32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is the </a:t>
            </a:r>
            <a:r>
              <a:rPr lang="en-US" u="sng" dirty="0">
                <a:solidFill>
                  <a:schemeClr val="accent4"/>
                </a:solidFill>
              </a:rPr>
              <a:t>32-bit</a:t>
            </a:r>
            <a:r>
              <a:rPr lang="en-US" dirty="0"/>
              <a:t> version of the language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Sometimes referred to as </a:t>
            </a:r>
            <a:r>
              <a:rPr lang="en-US" u="sng" dirty="0">
                <a:solidFill>
                  <a:schemeClr val="accent4"/>
                </a:solidFill>
              </a:rPr>
              <a:t>i386</a:t>
            </a:r>
            <a:endParaRPr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x86-64</a:t>
            </a:r>
            <a:r>
              <a:rPr lang="en-US" dirty="0"/>
              <a:t> is the </a:t>
            </a:r>
            <a:r>
              <a:rPr lang="en-US" u="sng" dirty="0">
                <a:solidFill>
                  <a:schemeClr val="accent4"/>
                </a:solidFill>
              </a:rPr>
              <a:t>64-bit</a:t>
            </a:r>
            <a:r>
              <a:rPr lang="en-US" dirty="0"/>
              <a:t> version of the language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Sometimes referred to as </a:t>
            </a:r>
            <a:r>
              <a:rPr lang="en-US" u="sng" dirty="0">
                <a:solidFill>
                  <a:schemeClr val="accent4"/>
                </a:solidFill>
              </a:rPr>
              <a:t>x64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B826C-D028-4951-BE7A-85A07A6E3B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8EFE9D9-EDE9-491D-941B-480CDFE25A6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870E3-5F2D-4839-90F3-ABA432AFA43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21524-D929-4A4D-B5A3-50C42B7D54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4" name="Google Shape;444;p22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2"/>
          <p:cNvSpPr/>
          <p:nvPr/>
        </p:nvSpPr>
        <p:spPr>
          <a:xfrm>
            <a:off x="0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22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dirty="0"/>
              <a:t>x86 Architecture</a:t>
            </a:r>
            <a:endParaRPr dirty="0"/>
          </a:p>
        </p:txBody>
      </p:sp>
      <p:sp>
        <p:nvSpPr>
          <p:cNvPr id="447" name="Google Shape;447;p22"/>
          <p:cNvSpPr/>
          <p:nvPr/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22"/>
          <p:cNvSpPr txBox="1"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The central processing unit (</a:t>
            </a:r>
            <a:r>
              <a:rPr lang="en-US" sz="1700" b="1" dirty="0">
                <a:solidFill>
                  <a:schemeClr val="accent1"/>
                </a:solidFill>
              </a:rPr>
              <a:t>CPU</a:t>
            </a:r>
            <a:r>
              <a:rPr lang="en-US" sz="1700" dirty="0"/>
              <a:t>) executes code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The main memory (</a:t>
            </a:r>
            <a:r>
              <a:rPr lang="en-US" sz="1700" b="1" dirty="0">
                <a:solidFill>
                  <a:schemeClr val="accent1"/>
                </a:solidFill>
              </a:rPr>
              <a:t>RAM</a:t>
            </a:r>
            <a:r>
              <a:rPr lang="en-US" sz="1700" dirty="0"/>
              <a:t>) stores all the data and code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Input / Output (</a:t>
            </a:r>
            <a:r>
              <a:rPr lang="en-US" sz="1700" b="1" dirty="0">
                <a:solidFill>
                  <a:schemeClr val="accent1"/>
                </a:solidFill>
              </a:rPr>
              <a:t>I/O</a:t>
            </a:r>
            <a:r>
              <a:rPr lang="en-US" sz="1700" dirty="0"/>
              <a:t>) devices interface with keyboards, mouse, etc.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Referred to as the Von Neumann Architecture</a:t>
            </a:r>
            <a:endParaRPr dirty="0"/>
          </a:p>
        </p:txBody>
      </p:sp>
      <p:pic>
        <p:nvPicPr>
          <p:cNvPr id="450" name="Google Shape;4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1184" y="883539"/>
            <a:ext cx="6922008" cy="51915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EB8DE-66F9-49C1-92D8-72080B01C74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0276EF8-8E97-4F00-B3E5-AEB413550BBD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6398B-805F-4ACA-AC42-C272A312620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94E4F-029E-4795-87E7-249B9AFF5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</a:pPr>
            <a:r>
              <a:rPr lang="en-US" dirty="0"/>
              <a:t>What is It, Who uses It, and Why?</a:t>
            </a:r>
            <a:endParaRPr dirty="0"/>
          </a:p>
        </p:txBody>
      </p:sp>
      <p:sp>
        <p:nvSpPr>
          <p:cNvPr id="146" name="Google Shape;146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3130B01A-352E-473B-AAF2-8952779BFE3B}" type="datetime1">
              <a:rPr lang="en-US" smtClean="0"/>
              <a:t>3/2/2021</a:t>
            </a:fld>
            <a:endParaRPr dirty="0"/>
          </a:p>
        </p:txBody>
      </p:sp>
      <p:sp>
        <p:nvSpPr>
          <p:cNvPr id="147" name="Google Shape;147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AUEHC</a:t>
            </a:r>
            <a:endParaRPr dirty="0"/>
          </a:p>
        </p:txBody>
      </p:sp>
      <p:sp>
        <p:nvSpPr>
          <p:cNvPr id="148" name="Google Shape;14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p23"/>
          <p:cNvSpPr txBox="1"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Hierarchy Storage</a:t>
            </a:r>
            <a:endParaRPr dirty="0"/>
          </a:p>
        </p:txBody>
      </p:sp>
      <p:sp>
        <p:nvSpPr>
          <p:cNvPr id="460" name="Google Shape;460;p23"/>
          <p:cNvSpPr/>
          <p:nvPr/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3"/>
          <p:cNvSpPr/>
          <p:nvPr/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23"/>
          <p:cNvGrpSpPr/>
          <p:nvPr/>
        </p:nvGrpSpPr>
        <p:grpSpPr>
          <a:xfrm>
            <a:off x="838200" y="1650222"/>
            <a:ext cx="10506455" cy="4584945"/>
            <a:chOff x="0" y="0"/>
            <a:chExt cx="10506455" cy="4584945"/>
          </a:xfrm>
        </p:grpSpPr>
        <p:sp>
          <p:nvSpPr>
            <p:cNvPr id="463" name="Google Shape;463;p23"/>
            <p:cNvSpPr/>
            <p:nvPr/>
          </p:nvSpPr>
          <p:spPr>
            <a:xfrm>
              <a:off x="0" y="0"/>
              <a:ext cx="8089971" cy="825290"/>
            </a:xfrm>
            <a:prstGeom prst="roundRect">
              <a:avLst>
                <a:gd name="adj" fmla="val 10000"/>
              </a:avLst>
            </a:prstGeom>
            <a:solidFill>
              <a:srgbClr val="3D9ED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3"/>
            <p:cNvSpPr txBox="1"/>
            <p:nvPr/>
          </p:nvSpPr>
          <p:spPr>
            <a:xfrm>
              <a:off x="24172" y="24172"/>
              <a:ext cx="7102859" cy="776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venir"/>
                <a:buNone/>
              </a:pPr>
              <a:r>
                <a:rPr lang="en-US" sz="36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Cloud</a:t>
              </a:r>
              <a:endParaRPr dirty="0"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604121" y="939913"/>
              <a:ext cx="8089971" cy="825290"/>
            </a:xfrm>
            <a:prstGeom prst="roundRect">
              <a:avLst>
                <a:gd name="adj" fmla="val 10000"/>
              </a:avLst>
            </a:prstGeom>
            <a:solidFill>
              <a:srgbClr val="5F45D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3"/>
            <p:cNvSpPr txBox="1"/>
            <p:nvPr/>
          </p:nvSpPr>
          <p:spPr>
            <a:xfrm>
              <a:off x="628293" y="964085"/>
              <a:ext cx="6901067" cy="776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venir"/>
                <a:buNone/>
              </a:pPr>
              <a:r>
                <a:rPr lang="en-US" sz="36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Hardrive</a:t>
              </a:r>
              <a:endParaRPr dirty="0"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1208242" y="1879827"/>
              <a:ext cx="8089971" cy="825290"/>
            </a:xfrm>
            <a:prstGeom prst="roundRect">
              <a:avLst>
                <a:gd name="adj" fmla="val 10000"/>
              </a:avLst>
            </a:prstGeom>
            <a:solidFill>
              <a:srgbClr val="BF2BA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3"/>
            <p:cNvSpPr txBox="1"/>
            <p:nvPr/>
          </p:nvSpPr>
          <p:spPr>
            <a:xfrm>
              <a:off x="1232414" y="1903999"/>
              <a:ext cx="6901067" cy="776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venir"/>
                <a:buNone/>
              </a:pPr>
              <a:r>
                <a:rPr lang="en-US" sz="36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RAM</a:t>
              </a:r>
              <a:endParaRPr dirty="0"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1812363" y="2819741"/>
              <a:ext cx="8089971" cy="825290"/>
            </a:xfrm>
            <a:prstGeom prst="roundRect">
              <a:avLst>
                <a:gd name="adj" fmla="val 10000"/>
              </a:avLst>
            </a:prstGeom>
            <a:solidFill>
              <a:srgbClr val="D13D7C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3"/>
            <p:cNvSpPr txBox="1"/>
            <p:nvPr/>
          </p:nvSpPr>
          <p:spPr>
            <a:xfrm>
              <a:off x="1836535" y="2843913"/>
              <a:ext cx="6901067" cy="776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venir"/>
                <a:buNone/>
              </a:pPr>
              <a:r>
                <a:rPr lang="en-US" sz="36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Cache</a:t>
              </a:r>
              <a:endParaRPr dirty="0"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2416484" y="3759655"/>
              <a:ext cx="8089971" cy="825290"/>
            </a:xfrm>
            <a:prstGeom prst="roundRect">
              <a:avLst>
                <a:gd name="adj" fmla="val 10000"/>
              </a:avLst>
            </a:prstGeom>
            <a:solidFill>
              <a:srgbClr val="BF2B2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3"/>
            <p:cNvSpPr txBox="1"/>
            <p:nvPr/>
          </p:nvSpPr>
          <p:spPr>
            <a:xfrm>
              <a:off x="2440656" y="3783827"/>
              <a:ext cx="6901067" cy="776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Avenir"/>
                <a:buNone/>
              </a:pPr>
              <a:r>
                <a:rPr lang="en-US" sz="3600" b="0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Register</a:t>
              </a:r>
              <a:endParaRPr dirty="0"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7553532" y="602920"/>
              <a:ext cx="536438" cy="53643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DDDED">
                <a:alpha val="89803"/>
              </a:srgbClr>
            </a:solidFill>
            <a:ln w="12700" cap="flat" cmpd="sng">
              <a:solidFill>
                <a:srgbClr val="CDDDED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3"/>
            <p:cNvSpPr txBox="1"/>
            <p:nvPr/>
          </p:nvSpPr>
          <p:spPr>
            <a:xfrm>
              <a:off x="7674231" y="602920"/>
              <a:ext cx="295040" cy="403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endParaRPr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8157653" y="1542834"/>
              <a:ext cx="536438" cy="53643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D1CEEF">
                <a:alpha val="89803"/>
              </a:srgbClr>
            </a:solidFill>
            <a:ln w="12700" cap="flat" cmpd="sng">
              <a:solidFill>
                <a:srgbClr val="D1C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3"/>
            <p:cNvSpPr txBox="1"/>
            <p:nvPr/>
          </p:nvSpPr>
          <p:spPr>
            <a:xfrm>
              <a:off x="8278352" y="1542834"/>
              <a:ext cx="295040" cy="403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endParaRPr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8761774" y="2468993"/>
              <a:ext cx="536438" cy="53643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8CAE1">
                <a:alpha val="89803"/>
              </a:srgbClr>
            </a:solidFill>
            <a:ln w="12700" cap="flat" cmpd="sng">
              <a:solidFill>
                <a:srgbClr val="E8CAE1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3"/>
            <p:cNvSpPr txBox="1"/>
            <p:nvPr/>
          </p:nvSpPr>
          <p:spPr>
            <a:xfrm>
              <a:off x="8882473" y="2468993"/>
              <a:ext cx="295040" cy="403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endParaRPr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9365896" y="3418077"/>
              <a:ext cx="536438" cy="536438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DCDD6">
                <a:alpha val="89803"/>
              </a:srgbClr>
            </a:solidFill>
            <a:ln w="12700" cap="flat" cmpd="sng">
              <a:solidFill>
                <a:srgbClr val="EDCDD6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3"/>
            <p:cNvSpPr txBox="1"/>
            <p:nvPr/>
          </p:nvSpPr>
          <p:spPr>
            <a:xfrm>
              <a:off x="9486595" y="3418077"/>
              <a:ext cx="295040" cy="403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venir"/>
                <a:buNone/>
              </a:pPr>
              <a:endParaRPr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81" name="Google Shape;481;p23"/>
          <p:cNvSpPr/>
          <p:nvPr/>
        </p:nvSpPr>
        <p:spPr>
          <a:xfrm rot="5400000">
            <a:off x="-553399" y="3828135"/>
            <a:ext cx="3353691" cy="7487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SPEED INCREASES</a:t>
            </a:r>
            <a:endParaRPr dirty="0"/>
          </a:p>
        </p:txBody>
      </p:sp>
      <p:sp>
        <p:nvSpPr>
          <p:cNvPr id="482" name="Google Shape;482;p23"/>
          <p:cNvSpPr/>
          <p:nvPr/>
        </p:nvSpPr>
        <p:spPr>
          <a:xfrm rot="-5400000">
            <a:off x="9405118" y="3300508"/>
            <a:ext cx="3355848" cy="7498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SIZE INCREASES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9A188-7133-408F-A04B-37C789B3111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E5DB7A2-ED8A-4738-BC66-F77C27BD1FE1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21DF6-4577-4658-BF82-A6E1942C1C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EFD14-2724-4DE2-8488-D482B573F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Primitive Data Types</a:t>
            </a:r>
            <a:endParaRPr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body" idx="1"/>
          </p:nvPr>
        </p:nvSpPr>
        <p:spPr>
          <a:xfrm>
            <a:off x="329683" y="2475472"/>
            <a:ext cx="4114800" cy="184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8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Character</a:t>
            </a:r>
            <a:r>
              <a:rPr lang="en-US" sz="2200" dirty="0"/>
              <a:t>: </a:t>
            </a:r>
          </a:p>
          <a:p>
            <a:pPr marL="685800" lvl="1" indent="-228600">
              <a:lnSpc>
                <a:spcPct val="100000"/>
              </a:lnSpc>
              <a:buSzPts val="1295"/>
            </a:pP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ingle ASCII character</a:t>
            </a:r>
            <a:endParaRPr lang="en-US" sz="22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95"/>
              <a:buChar char="•"/>
            </a:pPr>
            <a:r>
              <a:rPr lang="en-US" sz="2200" dirty="0"/>
              <a:t>‘A’, ‘a’, ‘1’, ‘-’, ‘%’</a:t>
            </a:r>
            <a:endParaRPr sz="22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295"/>
              <a:buChar char="•"/>
            </a:pPr>
            <a:r>
              <a:rPr lang="en-US" sz="2200" dirty="0">
                <a:solidFill>
                  <a:schemeClr val="accent4"/>
                </a:solidFill>
              </a:rPr>
              <a:t>1 byte </a:t>
            </a:r>
            <a:endParaRPr sz="2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528F8-0C2D-4AF2-BA3E-9C8F2A42641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B0E1378-8DE9-4AC3-95EB-9DF2393192D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166FB-BA64-4966-90BA-664ABA3B6E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43A34-DDB9-47F7-A0D5-FA1DE24D7E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 dirty="0"/>
          </a:p>
        </p:txBody>
      </p:sp>
      <p:sp>
        <p:nvSpPr>
          <p:cNvPr id="13" name="Google Shape;381;p17">
            <a:extLst>
              <a:ext uri="{FF2B5EF4-FFF2-40B4-BE49-F238E27FC236}">
                <a16:creationId xmlns:a16="http://schemas.microsoft.com/office/drawing/2014/main" id="{3A13CAA0-664F-4D00-A153-F02BBCB3C1CD}"/>
              </a:ext>
            </a:extLst>
          </p:cNvPr>
          <p:cNvSpPr txBox="1">
            <a:spLocks/>
          </p:cNvSpPr>
          <p:nvPr/>
        </p:nvSpPr>
        <p:spPr>
          <a:xfrm>
            <a:off x="4676627" y="2324066"/>
            <a:ext cx="3046009" cy="220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228600" indent="-228600">
              <a:lnSpc>
                <a:spcPct val="100000"/>
              </a:lnSpc>
              <a:buClr>
                <a:schemeClr val="tx1"/>
              </a:buClr>
              <a:buSzPts val="1480"/>
            </a:pPr>
            <a:r>
              <a:rPr lang="en-US" sz="2200" b="1" dirty="0">
                <a:solidFill>
                  <a:schemeClr val="accent1"/>
                </a:solidFill>
              </a:rPr>
              <a:t>Integer</a:t>
            </a:r>
            <a:r>
              <a:rPr lang="en-US" sz="2200" dirty="0"/>
              <a:t>: </a:t>
            </a:r>
          </a:p>
          <a:p>
            <a:pPr marL="685800" lvl="1" indent="-228600">
              <a:lnSpc>
                <a:spcPct val="100000"/>
              </a:lnSpc>
              <a:buSzPts val="1295"/>
            </a:pPr>
            <a:r>
              <a:rPr lang="en-US" sz="2200" dirty="0"/>
              <a:t>Whole number</a:t>
            </a:r>
          </a:p>
          <a:p>
            <a:pPr marL="685800" lvl="1" indent="-228600">
              <a:lnSpc>
                <a:spcPct val="100000"/>
              </a:lnSpc>
              <a:buSzPts val="1295"/>
            </a:pPr>
            <a:r>
              <a:rPr lang="en-US" sz="2200" dirty="0"/>
              <a:t>1, 20, 255</a:t>
            </a:r>
          </a:p>
          <a:p>
            <a:pPr marL="685800" lvl="1" indent="-228600">
              <a:lnSpc>
                <a:spcPct val="100000"/>
              </a:lnSpc>
              <a:buClr>
                <a:schemeClr val="tx1"/>
              </a:buClr>
              <a:buSzPts val="1295"/>
            </a:pPr>
            <a:r>
              <a:rPr lang="en-US" sz="2200" dirty="0">
                <a:solidFill>
                  <a:schemeClr val="accent4"/>
                </a:solidFill>
              </a:rPr>
              <a:t>4 bytes* </a:t>
            </a:r>
            <a:endParaRPr lang="en-US" sz="2200" dirty="0"/>
          </a:p>
          <a:p>
            <a:pPr marL="685800" lvl="1" indent="-228600">
              <a:lnSpc>
                <a:spcPct val="100000"/>
              </a:lnSpc>
              <a:buSzPts val="1295"/>
            </a:pPr>
            <a:r>
              <a:rPr lang="en-US" sz="2200" dirty="0"/>
              <a:t>Signed / Unsigned</a:t>
            </a:r>
          </a:p>
        </p:txBody>
      </p:sp>
      <p:sp>
        <p:nvSpPr>
          <p:cNvPr id="14" name="Google Shape;381;p17">
            <a:extLst>
              <a:ext uri="{FF2B5EF4-FFF2-40B4-BE49-F238E27FC236}">
                <a16:creationId xmlns:a16="http://schemas.microsoft.com/office/drawing/2014/main" id="{AE02C9C5-F1F2-4001-9DC6-E599AB213841}"/>
              </a:ext>
            </a:extLst>
          </p:cNvPr>
          <p:cNvSpPr txBox="1">
            <a:spLocks/>
          </p:cNvSpPr>
          <p:nvPr/>
        </p:nvSpPr>
        <p:spPr>
          <a:xfrm>
            <a:off x="8346948" y="2460044"/>
            <a:ext cx="3130296" cy="20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ts val="1480"/>
            </a:pPr>
            <a:r>
              <a:rPr lang="en-US" sz="2200" b="1" dirty="0">
                <a:solidFill>
                  <a:schemeClr val="accent1"/>
                </a:solidFill>
              </a:rPr>
              <a:t>Float</a:t>
            </a:r>
            <a:r>
              <a:rPr lang="en-US" sz="2200" dirty="0"/>
              <a:t>:</a:t>
            </a:r>
          </a:p>
          <a:p>
            <a:pPr marL="685800" lvl="1" indent="-228600">
              <a:lnSpc>
                <a:spcPct val="100000"/>
              </a:lnSpc>
              <a:buSzPts val="1295"/>
            </a:pPr>
            <a:r>
              <a:rPr lang="en-US" sz="2200" dirty="0"/>
              <a:t>Decimal number</a:t>
            </a:r>
          </a:p>
          <a:p>
            <a:pPr marL="685800" lvl="1" indent="-228600">
              <a:lnSpc>
                <a:spcPct val="100000"/>
              </a:lnSpc>
              <a:buSzPts val="1295"/>
            </a:pPr>
            <a:r>
              <a:rPr lang="en-US" sz="2200" dirty="0"/>
              <a:t>1.2, 0.24</a:t>
            </a:r>
          </a:p>
          <a:p>
            <a:pPr marL="685800" lvl="1" indent="-228600">
              <a:lnSpc>
                <a:spcPct val="100000"/>
              </a:lnSpc>
              <a:buSzPts val="1295"/>
            </a:pPr>
            <a:r>
              <a:rPr lang="en-US" sz="2200" dirty="0">
                <a:solidFill>
                  <a:schemeClr val="accent4"/>
                </a:solidFill>
              </a:rPr>
              <a:t>8 bytes</a:t>
            </a:r>
            <a:endParaRPr lang="en-US" sz="2200" dirty="0"/>
          </a:p>
          <a:p>
            <a:pPr marL="685800" lvl="1" indent="-228600">
              <a:lnSpc>
                <a:spcPct val="100000"/>
              </a:lnSpc>
              <a:buSzPts val="1295"/>
            </a:pPr>
            <a:r>
              <a:rPr lang="en-US" sz="2200" dirty="0"/>
              <a:t>Signed / Unsigned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0860C2-F031-4018-91BF-58BE49FB7B5E}"/>
              </a:ext>
            </a:extLst>
          </p:cNvPr>
          <p:cNvSpPr txBox="1"/>
          <p:nvPr/>
        </p:nvSpPr>
        <p:spPr>
          <a:xfrm>
            <a:off x="9912096" y="6032361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888888"/>
                </a:solidFill>
                <a:latin typeface="Avenir"/>
                <a:sym typeface="Avenir"/>
              </a:rPr>
              <a:t>*Compiler dependent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4"/>
          <p:cNvSpPr/>
          <p:nvPr/>
        </p:nvSpPr>
        <p:spPr>
          <a:xfrm>
            <a:off x="0" y="-5899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1" name="Google Shape;491;p24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4"/>
          <p:cNvSpPr/>
          <p:nvPr/>
        </p:nvSpPr>
        <p:spPr>
          <a:xfrm>
            <a:off x="0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4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dirty="0"/>
              <a:t>Registers</a:t>
            </a:r>
            <a:endParaRPr dirty="0"/>
          </a:p>
        </p:txBody>
      </p:sp>
      <p:sp>
        <p:nvSpPr>
          <p:cNvPr id="494" name="Google Shape;494;p24"/>
          <p:cNvSpPr/>
          <p:nvPr/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4"/>
          <p:cNvSpPr/>
          <p:nvPr/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4"/>
          <p:cNvSpPr txBox="1"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Small units of storage contained </a:t>
            </a:r>
            <a:r>
              <a:rPr lang="en-US" sz="1700" u="sng" dirty="0">
                <a:solidFill>
                  <a:schemeClr val="accent4"/>
                </a:solidFill>
              </a:rPr>
              <a:t>within</a:t>
            </a:r>
            <a:r>
              <a:rPr lang="en-US" sz="1700" dirty="0"/>
              <a:t> the CPU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8 </a:t>
            </a:r>
            <a:r>
              <a:rPr lang="en-US" sz="1700" u="sng" dirty="0">
                <a:solidFill>
                  <a:schemeClr val="accent4"/>
                </a:solidFill>
              </a:rPr>
              <a:t>General-Purpose Registers 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6 Segment Registers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1 Flags Register (EFLAGS) 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Instruction Pointer Register (EIP)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Extremely fast</a:t>
            </a:r>
            <a:endParaRPr dirty="0"/>
          </a:p>
          <a:p>
            <a:pPr marL="228600" lvl="0" indent="-1206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/>
          </a:p>
        </p:txBody>
      </p:sp>
      <p:pic>
        <p:nvPicPr>
          <p:cNvPr id="497" name="Google Shape;49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1184" y="1939145"/>
            <a:ext cx="6922008" cy="30802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7E676-DBC8-4CFA-BC99-EE77920B29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57FE339-E82C-4C9F-A054-93288079568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E6910-E390-43C3-972B-C42E8116AA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4037C-3184-4F59-A440-FB0D82F589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F3F434-ABCF-4794-B0DB-680509C7367A}"/>
              </a:ext>
            </a:extLst>
          </p:cNvPr>
          <p:cNvSpPr txBox="1"/>
          <p:nvPr/>
        </p:nvSpPr>
        <p:spPr>
          <a:xfrm>
            <a:off x="5722374" y="4495308"/>
            <a:ext cx="837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 (DI)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6" name="Google Shape;506;p25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5"/>
          <p:cNvSpPr/>
          <p:nvPr/>
        </p:nvSpPr>
        <p:spPr>
          <a:xfrm>
            <a:off x="0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5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dirty="0"/>
              <a:t>General-Purpose Registers</a:t>
            </a:r>
            <a:endParaRPr dirty="0"/>
          </a:p>
        </p:txBody>
      </p:sp>
      <p:sp>
        <p:nvSpPr>
          <p:cNvPr id="509" name="Google Shape;509;p25"/>
          <p:cNvSpPr/>
          <p:nvPr/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5"/>
          <p:cNvSpPr/>
          <p:nvPr/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5"/>
          <p:cNvSpPr txBox="1">
            <a:spLocks noGrp="1"/>
          </p:cNvSpPr>
          <p:nvPr>
            <p:ph type="body" idx="1"/>
          </p:nvPr>
        </p:nvSpPr>
        <p:spPr>
          <a:xfrm>
            <a:off x="371094" y="2718053"/>
            <a:ext cx="3438906" cy="331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600" dirty="0"/>
              <a:t>Each general-purpose register has at most </a:t>
            </a:r>
            <a:r>
              <a:rPr lang="en-US" sz="1600" u="sng" dirty="0">
                <a:solidFill>
                  <a:schemeClr val="accent4"/>
                </a:solidFill>
              </a:rPr>
              <a:t>32-bits</a:t>
            </a:r>
            <a:r>
              <a:rPr lang="en-US" sz="1600" dirty="0"/>
              <a:t> when running 32-bit binaries </a:t>
            </a:r>
            <a:endParaRPr sz="32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600" dirty="0"/>
              <a:t>EAX, EBX, ECX, EDX, EBP, ESP, ESI</a:t>
            </a:r>
            <a:endParaRPr sz="2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600" dirty="0"/>
              <a:t>All general-purpose registers can be referenced by their </a:t>
            </a:r>
            <a:r>
              <a:rPr lang="en-US" sz="1600" u="sng" dirty="0">
                <a:solidFill>
                  <a:schemeClr val="accent4"/>
                </a:solidFill>
              </a:rPr>
              <a:t>16-bit</a:t>
            </a:r>
            <a:r>
              <a:rPr lang="en-US" sz="1600" dirty="0"/>
              <a:t> registers</a:t>
            </a:r>
            <a:endParaRPr sz="32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600" dirty="0"/>
              <a:t>AX, BX, CX, DX, BP, SP, SI</a:t>
            </a:r>
            <a:endParaRPr sz="2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600" dirty="0"/>
              <a:t>Some general-purpose registers can be referenced by their </a:t>
            </a:r>
            <a:r>
              <a:rPr lang="en-US" sz="1600" u="sng" dirty="0">
                <a:solidFill>
                  <a:schemeClr val="accent4"/>
                </a:solidFill>
              </a:rPr>
              <a:t>8-bit</a:t>
            </a:r>
            <a:r>
              <a:rPr lang="en-US" sz="1600" dirty="0"/>
              <a:t> registers</a:t>
            </a:r>
            <a:endParaRPr sz="32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600" dirty="0"/>
              <a:t>AL, AH, BL, BH, CL, CH</a:t>
            </a:r>
            <a:endParaRPr sz="2800" dirty="0"/>
          </a:p>
          <a:p>
            <a:pPr marL="228600" lvl="0" indent="-139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/>
          </a:p>
        </p:txBody>
      </p:sp>
      <p:pic>
        <p:nvPicPr>
          <p:cNvPr id="512" name="Google Shape;51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1184" y="1445953"/>
            <a:ext cx="6922008" cy="40666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28D7F-430C-4405-8AB6-74CF6E7932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A8FAD6D-2C46-4E18-A7D2-3AE26186EF4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373BF-0D15-4492-A8B7-4A04B22F8D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810A2-EC94-42E9-BCEE-1F24618652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1" name="Google Shape;521;p26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"/>
          <p:cNvSpPr/>
          <p:nvPr/>
        </p:nvSpPr>
        <p:spPr>
          <a:xfrm>
            <a:off x="0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dirty="0"/>
              <a:t>Flags</a:t>
            </a:r>
            <a:endParaRPr dirty="0"/>
          </a:p>
        </p:txBody>
      </p:sp>
      <p:sp>
        <p:nvSpPr>
          <p:cNvPr id="524" name="Google Shape;524;p26"/>
          <p:cNvSpPr/>
          <p:nvPr/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6"/>
          <p:cNvSpPr/>
          <p:nvPr/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6"/>
          <p:cNvSpPr txBox="1">
            <a:spLocks noGrp="1"/>
          </p:cNvSpPr>
          <p:nvPr>
            <p:ph type="body" idx="1"/>
          </p:nvPr>
        </p:nvSpPr>
        <p:spPr>
          <a:xfrm>
            <a:off x="371094" y="2569656"/>
            <a:ext cx="3487674" cy="3884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600" dirty="0"/>
              <a:t>Flags can determine execution </a:t>
            </a:r>
            <a:r>
              <a:rPr lang="en-US" sz="1600" dirty="0">
                <a:solidFill>
                  <a:schemeClr val="accent4"/>
                </a:solidFill>
              </a:rPr>
              <a:t>flow</a:t>
            </a:r>
            <a:r>
              <a:rPr lang="en-US" sz="1600" dirty="0"/>
              <a:t> and are extremely </a:t>
            </a:r>
            <a:r>
              <a:rPr lang="en-US" sz="1600" dirty="0">
                <a:solidFill>
                  <a:schemeClr val="accent4"/>
                </a:solidFill>
              </a:rPr>
              <a:t>important</a:t>
            </a:r>
            <a:endParaRPr sz="3600" dirty="0">
              <a:solidFill>
                <a:schemeClr val="accent4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1600" dirty="0"/>
              <a:t>Common Flags</a:t>
            </a:r>
            <a:endParaRPr sz="36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30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ZF</a:t>
            </a:r>
            <a:r>
              <a:rPr lang="en-US" sz="1600" dirty="0"/>
              <a:t>: set when the result of an operation is </a:t>
            </a:r>
            <a:r>
              <a:rPr lang="en-US" sz="1600" u="sng" dirty="0">
                <a:solidFill>
                  <a:schemeClr val="accent4"/>
                </a:solidFill>
              </a:rPr>
              <a:t>equal to zero</a:t>
            </a:r>
            <a:r>
              <a:rPr lang="en-US" sz="1600" dirty="0"/>
              <a:t>; otherwise, it is cleared</a:t>
            </a:r>
            <a:endParaRPr sz="32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30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CF</a:t>
            </a:r>
            <a:r>
              <a:rPr lang="en-US" sz="1600" dirty="0"/>
              <a:t>: set when the result of an operation is </a:t>
            </a:r>
            <a:r>
              <a:rPr lang="en-US" sz="1600" u="sng" dirty="0">
                <a:solidFill>
                  <a:schemeClr val="accent4"/>
                </a:solidFill>
              </a:rPr>
              <a:t>too large or too small</a:t>
            </a:r>
            <a:r>
              <a:rPr lang="en-US" sz="1600" dirty="0"/>
              <a:t> for the destination operand; otherwise, it is cleared.</a:t>
            </a:r>
            <a:endParaRPr sz="32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30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SF</a:t>
            </a:r>
            <a:r>
              <a:rPr lang="en-US" sz="1600" dirty="0"/>
              <a:t>: set when the result of an operation is </a:t>
            </a:r>
            <a:r>
              <a:rPr lang="en-US" sz="1600" u="sng" dirty="0">
                <a:solidFill>
                  <a:schemeClr val="accent4"/>
                </a:solidFill>
              </a:rPr>
              <a:t>negative</a:t>
            </a:r>
            <a:r>
              <a:rPr lang="en-US" sz="1600" dirty="0"/>
              <a:t> or cleared when the result is positive.</a:t>
            </a:r>
            <a:endParaRPr sz="3200" dirty="0"/>
          </a:p>
          <a:p>
            <a:pPr marL="228600" lvl="0" indent="-146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sz="13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4D4C1-CD92-4EEA-B015-727ABE1994A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4F3444B-2FF3-43FC-8CF4-7FD78693AD11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CEF02-49BE-4F24-B8D4-BDD96530ED3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6091C-C002-4B8E-BE56-A70EAEA77E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3F11A-0741-40FE-B614-C1416A46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61" y="809117"/>
            <a:ext cx="6667069" cy="5239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6" name="Google Shape;536;p27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7"/>
          <p:cNvSpPr/>
          <p:nvPr/>
        </p:nvSpPr>
        <p:spPr>
          <a:xfrm>
            <a:off x="0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7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dirty="0"/>
              <a:t>Memory</a:t>
            </a:r>
            <a:endParaRPr dirty="0"/>
          </a:p>
        </p:txBody>
      </p:sp>
      <p:sp>
        <p:nvSpPr>
          <p:cNvPr id="539" name="Google Shape;539;p27"/>
          <p:cNvSpPr/>
          <p:nvPr/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7"/>
          <p:cNvSpPr/>
          <p:nvPr/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7"/>
          <p:cNvSpPr txBox="1"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 dirty="0"/>
              <a:t>Memory allocated for a program can be divided into </a:t>
            </a:r>
            <a:r>
              <a:rPr lang="en-US" sz="1400" u="sng" dirty="0">
                <a:solidFill>
                  <a:schemeClr val="accent4"/>
                </a:solidFill>
              </a:rPr>
              <a:t>four</a:t>
            </a:r>
            <a:r>
              <a:rPr lang="en-US" sz="1400" dirty="0"/>
              <a:t> major sections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Code</a:t>
            </a:r>
            <a:r>
              <a:rPr lang="en-US" sz="1400" dirty="0"/>
              <a:t>: consists of all the executable instructions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dirty="0"/>
              <a:t>Sometimes referred to as the text section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Stack</a:t>
            </a:r>
            <a:r>
              <a:rPr lang="en-US" sz="1400" dirty="0"/>
              <a:t>: contains local variables and parameters for functions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Heap</a:t>
            </a:r>
            <a:r>
              <a:rPr lang="en-US" sz="1400" dirty="0"/>
              <a:t>: contains dynamic memory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Data</a:t>
            </a:r>
            <a:r>
              <a:rPr lang="en-US" sz="1400" dirty="0"/>
              <a:t>: contains global and static variables</a:t>
            </a:r>
            <a:endParaRPr dirty="0"/>
          </a:p>
          <a:p>
            <a:pPr marL="228600" lvl="0" indent="-139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/>
          </a:p>
        </p:txBody>
      </p:sp>
      <p:pic>
        <p:nvPicPr>
          <p:cNvPr id="542" name="Google Shape;542;p2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2284" y="841248"/>
            <a:ext cx="6299807" cy="52760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D605E-A899-4B4E-B409-96A2CBF858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B7D949-3541-424A-BB4F-F6CBE6679A7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DC822-BD86-405E-8D6D-ACFAD1352F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00089-76B8-42BF-B279-06996CAA6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CEDC7-EB73-4DAB-A56F-20E44911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DC2B3-B8AA-4BF3-A255-E33FC3B1D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Avenir"/>
              </a:rPr>
              <a:t>Scheme for how functions </a:t>
            </a:r>
            <a:r>
              <a:rPr lang="en-US" sz="2000" dirty="0">
                <a:solidFill>
                  <a:schemeClr val="accent4"/>
                </a:solidFill>
                <a:latin typeface="Avenir"/>
              </a:rPr>
              <a:t>handle</a:t>
            </a:r>
            <a:r>
              <a:rPr lang="en-US" sz="2000" dirty="0">
                <a:latin typeface="Avenir"/>
              </a:rPr>
              <a:t> receiving </a:t>
            </a:r>
            <a:r>
              <a:rPr lang="en-US" sz="2000" dirty="0">
                <a:solidFill>
                  <a:schemeClr val="accent4"/>
                </a:solidFill>
                <a:latin typeface="Avenir"/>
              </a:rPr>
              <a:t>parameters</a:t>
            </a:r>
            <a:r>
              <a:rPr lang="en-US" sz="2000" dirty="0">
                <a:latin typeface="Avenir"/>
              </a:rPr>
              <a:t> and how to </a:t>
            </a:r>
            <a:r>
              <a:rPr lang="en-US" sz="2000" dirty="0">
                <a:solidFill>
                  <a:schemeClr val="accent4"/>
                </a:solidFill>
                <a:latin typeface="Avenir"/>
              </a:rPr>
              <a:t>return</a:t>
            </a:r>
            <a:r>
              <a:rPr lang="en-US" sz="2000" dirty="0">
                <a:latin typeface="Avenir"/>
              </a:rPr>
              <a:t> their </a:t>
            </a:r>
            <a:r>
              <a:rPr lang="en-US" sz="2000" dirty="0">
                <a:solidFill>
                  <a:schemeClr val="accent4"/>
                </a:solidFill>
                <a:latin typeface="Avenir"/>
              </a:rPr>
              <a:t>results</a:t>
            </a:r>
            <a:r>
              <a:rPr lang="en-US" sz="2000" dirty="0">
                <a:latin typeface="Avenir"/>
              </a:rPr>
              <a:t>, if they have any</a:t>
            </a:r>
          </a:p>
          <a:p>
            <a:pPr lvl="1"/>
            <a:r>
              <a:rPr lang="en-US" sz="1600" dirty="0">
                <a:latin typeface="Avenir"/>
              </a:rPr>
              <a:t>Varies per architecture and per compiler</a:t>
            </a:r>
          </a:p>
          <a:p>
            <a:pPr lvl="1"/>
            <a:r>
              <a:rPr lang="en-US" sz="1600" dirty="0">
                <a:latin typeface="Avenir"/>
              </a:rPr>
              <a:t>Some compilers support multiple calling conventions</a:t>
            </a:r>
          </a:p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chemeClr val="accent1"/>
                </a:solidFill>
                <a:latin typeface="Avenir"/>
              </a:rPr>
              <a:t>Parameters</a:t>
            </a:r>
            <a:r>
              <a:rPr lang="en-US" sz="2000" dirty="0">
                <a:latin typeface="Avenir"/>
              </a:rPr>
              <a:t>: passed via registers or stack</a:t>
            </a:r>
          </a:p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chemeClr val="accent1"/>
                </a:solidFill>
                <a:latin typeface="Avenir"/>
              </a:rPr>
              <a:t>Stack cleanup</a:t>
            </a:r>
            <a:r>
              <a:rPr lang="en-US" sz="2000" dirty="0">
                <a:latin typeface="Avenir"/>
              </a:rPr>
              <a:t>: caller function or callee</a:t>
            </a:r>
          </a:p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chemeClr val="accent1"/>
                </a:solidFill>
                <a:latin typeface="Avenir"/>
              </a:rPr>
              <a:t>Return</a:t>
            </a:r>
            <a:r>
              <a:rPr lang="en-US" sz="2000" dirty="0">
                <a:latin typeface="Avenir"/>
              </a:rPr>
              <a:t>: register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42279-57CF-490C-BEA7-DBB7C94897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5DC10-7408-4A0E-85F1-844A33D89A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51165-1954-4E01-B746-2B7A9AC150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10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526E6-3F8C-4998-8BBE-96AB050D97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B0479C3-E35E-4229-869B-111C70CF8A16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6DFC5-5E3C-4A6B-9D6A-4F57A5B0C8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51475-AE71-4CBB-A328-B8D2D21C1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C1CF7-8288-413B-B914-37F8545F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595"/>
            <a:ext cx="12192000" cy="59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5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1694-0BE9-4231-9903-AA721EEE4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x86 Calling Conventions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230F9-4252-4B8B-8C9F-A12FDC9EF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2529" y="2452447"/>
            <a:ext cx="6532141" cy="3694176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dirty="0">
                <a:latin typeface="Avenir"/>
              </a:rPr>
              <a:t>cdecl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latin typeface="Avenir"/>
              </a:rPr>
              <a:t>Usually, the default calling convention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accent1"/>
                </a:solidFill>
                <a:latin typeface="Avenir"/>
              </a:rPr>
              <a:t>Parameters</a:t>
            </a:r>
            <a:r>
              <a:rPr lang="en-US" dirty="0">
                <a:latin typeface="Avenir"/>
              </a:rPr>
              <a:t>: passed via stack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accent1"/>
                </a:solidFill>
                <a:latin typeface="Avenir"/>
              </a:rPr>
              <a:t>Cleanup</a:t>
            </a:r>
            <a:r>
              <a:rPr lang="en-US" dirty="0">
                <a:latin typeface="Avenir"/>
              </a:rPr>
              <a:t>: caller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accent1"/>
                </a:solidFill>
                <a:latin typeface="Avenir"/>
              </a:rPr>
              <a:t>Return</a:t>
            </a:r>
            <a:r>
              <a:rPr lang="en-US" dirty="0">
                <a:latin typeface="Avenir"/>
              </a:rPr>
              <a:t>: EAX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Avenir"/>
              </a:rPr>
              <a:t>stdcall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latin typeface="Avenir"/>
              </a:rPr>
              <a:t>Standard calling convention for Microsoft’s Win32 API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accent1"/>
                </a:solidFill>
                <a:latin typeface="Avenir"/>
              </a:rPr>
              <a:t>Parameters</a:t>
            </a:r>
            <a:r>
              <a:rPr lang="en-US" dirty="0">
                <a:latin typeface="Avenir"/>
              </a:rPr>
              <a:t>: passed via stack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accent1"/>
                </a:solidFill>
                <a:latin typeface="Avenir"/>
              </a:rPr>
              <a:t>Cleanup</a:t>
            </a:r>
            <a:r>
              <a:rPr lang="en-US" dirty="0">
                <a:latin typeface="Avenir"/>
              </a:rPr>
              <a:t>: callee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accent1"/>
                </a:solidFill>
                <a:latin typeface="Avenir"/>
              </a:rPr>
              <a:t>Return</a:t>
            </a:r>
            <a:r>
              <a:rPr lang="en-US" dirty="0">
                <a:latin typeface="Avenir"/>
              </a:rPr>
              <a:t>: EAX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58075-8FB7-4109-80DA-5A3546233A2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49F96-63F5-406F-8670-C014293871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4F671-035F-49DF-9CD5-C3FA732C1C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116DE-EE9A-40EF-ACE5-83F0170980B8}"/>
              </a:ext>
            </a:extLst>
          </p:cNvPr>
          <p:cNvSpPr txBox="1"/>
          <p:nvPr/>
        </p:nvSpPr>
        <p:spPr>
          <a:xfrm>
            <a:off x="6096000" y="2663443"/>
            <a:ext cx="6097064" cy="1378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90000"/>
              </a:lnSpc>
              <a:buClr>
                <a:schemeClr val="tx1"/>
              </a:buClr>
              <a:buSzPts val="18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Avenir"/>
                <a:sym typeface="Avenir"/>
              </a:rPr>
              <a:t>fastcall</a:t>
            </a:r>
          </a:p>
          <a:p>
            <a:pPr marL="914400" lvl="1" indent="-3429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ts val="1800"/>
              <a:buFont typeface="Arial"/>
              <a:buChar char="•"/>
            </a:pPr>
            <a:r>
              <a:rPr lang="en-US" sz="1900" b="1" dirty="0">
                <a:solidFill>
                  <a:schemeClr val="accent1"/>
                </a:solidFill>
                <a:latin typeface="Avenir"/>
                <a:sym typeface="Avenir"/>
              </a:rPr>
              <a:t>Parameters</a:t>
            </a:r>
            <a:r>
              <a:rPr lang="en-US" sz="1900" dirty="0">
                <a:solidFill>
                  <a:schemeClr val="tx1"/>
                </a:solidFill>
                <a:latin typeface="Avenir"/>
                <a:sym typeface="Avenir"/>
              </a:rPr>
              <a:t>:</a:t>
            </a:r>
            <a:r>
              <a:rPr lang="en-US" sz="1900" b="1" dirty="0">
                <a:solidFill>
                  <a:schemeClr val="tx1"/>
                </a:solidFill>
                <a:latin typeface="Avenir"/>
                <a:sym typeface="Avenir"/>
              </a:rPr>
              <a:t> </a:t>
            </a:r>
            <a:r>
              <a:rPr lang="en-US" sz="1900" dirty="0">
                <a:solidFill>
                  <a:schemeClr val="tx1"/>
                </a:solidFill>
                <a:latin typeface="Avenir"/>
                <a:sym typeface="Avenir"/>
              </a:rPr>
              <a:t>passed via ECX, EDX registers</a:t>
            </a:r>
          </a:p>
          <a:p>
            <a:pPr marL="914400" lvl="1" indent="-3429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ts val="1800"/>
              <a:buFont typeface="Arial"/>
              <a:buChar char="•"/>
            </a:pPr>
            <a:r>
              <a:rPr lang="en-US" sz="1900" b="1" dirty="0">
                <a:solidFill>
                  <a:schemeClr val="accent1"/>
                </a:solidFill>
                <a:latin typeface="Avenir"/>
                <a:sym typeface="Avenir"/>
              </a:rPr>
              <a:t>Cleanup</a:t>
            </a:r>
            <a:r>
              <a:rPr lang="en-US" sz="1900" dirty="0">
                <a:solidFill>
                  <a:schemeClr val="tx1"/>
                </a:solidFill>
                <a:latin typeface="Avenir"/>
                <a:sym typeface="Avenir"/>
              </a:rPr>
              <a:t>:</a:t>
            </a:r>
            <a:r>
              <a:rPr lang="en-US" sz="1900" b="1" dirty="0">
                <a:solidFill>
                  <a:schemeClr val="tx1"/>
                </a:solidFill>
                <a:latin typeface="Avenir"/>
                <a:sym typeface="Avenir"/>
              </a:rPr>
              <a:t> </a:t>
            </a:r>
            <a:r>
              <a:rPr lang="en-US" sz="1900" dirty="0">
                <a:solidFill>
                  <a:schemeClr val="tx1"/>
                </a:solidFill>
                <a:latin typeface="Avenir"/>
                <a:sym typeface="Avenir"/>
              </a:rPr>
              <a:t>callee</a:t>
            </a:r>
          </a:p>
          <a:p>
            <a:pPr marL="914400" lvl="1" indent="-342900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SzPts val="1800"/>
              <a:buFont typeface="Arial"/>
              <a:buChar char="•"/>
            </a:pPr>
            <a:r>
              <a:rPr lang="en-US" sz="1900" b="1" dirty="0">
                <a:solidFill>
                  <a:schemeClr val="accent1"/>
                </a:solidFill>
                <a:latin typeface="Avenir"/>
                <a:sym typeface="Avenir"/>
              </a:rPr>
              <a:t>Return</a:t>
            </a:r>
            <a:r>
              <a:rPr lang="en-US" sz="1900" dirty="0">
                <a:solidFill>
                  <a:schemeClr val="tx1"/>
                </a:solidFill>
                <a:latin typeface="Avenir"/>
                <a:sym typeface="Avenir"/>
              </a:rPr>
              <a:t>:</a:t>
            </a:r>
            <a:r>
              <a:rPr lang="en-US" sz="1900" b="1" dirty="0">
                <a:solidFill>
                  <a:schemeClr val="tx1"/>
                </a:solidFill>
                <a:latin typeface="Avenir"/>
                <a:sym typeface="Avenir"/>
              </a:rPr>
              <a:t> </a:t>
            </a:r>
            <a:r>
              <a:rPr lang="en-US" sz="1900" dirty="0">
                <a:solidFill>
                  <a:schemeClr val="tx1"/>
                </a:solidFill>
                <a:latin typeface="Avenir"/>
                <a:sym typeface="Avenir"/>
              </a:rPr>
              <a:t>EAX</a:t>
            </a:r>
          </a:p>
        </p:txBody>
      </p:sp>
    </p:spTree>
    <p:extLst>
      <p:ext uri="{BB962C8B-B14F-4D97-AF65-F5344CB8AC3E}">
        <p14:creationId xmlns:p14="http://schemas.microsoft.com/office/powerpoint/2010/main" val="350204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Instruction Format</a:t>
            </a:r>
            <a:endParaRPr dirty="0"/>
          </a:p>
        </p:txBody>
      </p:sp>
      <p:sp>
        <p:nvSpPr>
          <p:cNvPr id="613" name="Google Shape;613;p32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mnemonic op1, op2, op3, …, opN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>
              <a:spcBef>
                <a:spcPts val="0"/>
              </a:spcBef>
              <a:buSzPts val="2800"/>
            </a:pPr>
            <a:r>
              <a:rPr lang="en-US" sz="2400" dirty="0">
                <a:sym typeface="Courier New"/>
              </a:rPr>
              <a:t>mnemonic: also referred to as the instruction</a:t>
            </a:r>
          </a:p>
          <a:p>
            <a:pPr marL="800100" lvl="1">
              <a:spcBef>
                <a:spcPts val="0"/>
              </a:spcBef>
              <a:buSzPts val="2800"/>
            </a:pPr>
            <a:r>
              <a:rPr lang="en-US" sz="2000" dirty="0">
                <a:sym typeface="Courier New"/>
              </a:rPr>
              <a:t>Example: and, sub, mov, lea</a:t>
            </a:r>
          </a:p>
          <a:p>
            <a:pPr marL="342900">
              <a:spcBef>
                <a:spcPts val="0"/>
              </a:spcBef>
              <a:buSzPts val="2800"/>
            </a:pPr>
            <a:r>
              <a:rPr lang="en-US" sz="2400" dirty="0">
                <a:sym typeface="Courier New"/>
              </a:rPr>
              <a:t>op#: operands passed to the instruction</a:t>
            </a:r>
          </a:p>
          <a:p>
            <a:pPr marL="800100" lvl="1">
              <a:spcBef>
                <a:spcPts val="0"/>
              </a:spcBef>
              <a:buSzPts val="2800"/>
            </a:pPr>
            <a:r>
              <a:rPr lang="en-US" sz="2000" dirty="0">
                <a:sym typeface="Courier New"/>
              </a:rPr>
              <a:t>The total number depends on the instruction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400" dirty="0">
              <a:sym typeface="Courier New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B35CA-1D7C-44FA-B4EB-80D6A8FD5B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E3B7789-31B9-411E-BE59-53270102692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211D8-FE0E-43D5-9999-838F7B2EEFC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E88B2-50B6-4DE8-BAB5-7C4A702A38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0" y="0"/>
            <a:ext cx="1219200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-1" y="0"/>
            <a:ext cx="4818889" cy="6858000"/>
          </a:xfrm>
          <a:custGeom>
            <a:avLst/>
            <a:gdLst/>
            <a:ahLst/>
            <a:cxnLst/>
            <a:rect l="l" t="t" r="r" b="b"/>
            <a:pathLst>
              <a:path w="4818889" h="6858000" extrusionOk="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1" y="0"/>
            <a:ext cx="4811477" cy="6858000"/>
          </a:xfrm>
          <a:custGeom>
            <a:avLst/>
            <a:gdLst/>
            <a:ahLst/>
            <a:cxnLst/>
            <a:rect l="l" t="t" r="r" b="b"/>
            <a:pathLst>
              <a:path w="4811477" h="6858000" extrusionOk="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What is Binary Reverse Engineering?</a:t>
            </a:r>
            <a:endParaRPr dirty="0"/>
          </a:p>
        </p:txBody>
      </p:sp>
      <p:sp>
        <p:nvSpPr>
          <p:cNvPr id="158" name="Google Shape;158;p4"/>
          <p:cNvSpPr/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 txBox="1">
            <a:spLocks noGrp="1"/>
          </p:cNvSpPr>
          <p:nvPr>
            <p:ph type="body" idx="1"/>
          </p:nvPr>
        </p:nvSpPr>
        <p:spPr>
          <a:xfrm>
            <a:off x="5434149" y="932688"/>
            <a:ext cx="5916603" cy="499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00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Software reverse engineering </a:t>
            </a:r>
            <a:r>
              <a:rPr lang="en-US" sz="2000" dirty="0"/>
              <a:t>is the process of taking software apart and analyzing it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00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Binary reverse engineering </a:t>
            </a:r>
            <a:r>
              <a:rPr lang="en-US" sz="2000" dirty="0"/>
              <a:t>is performed if the </a:t>
            </a:r>
            <a:r>
              <a:rPr lang="en-US" sz="2000" u="sng" dirty="0">
                <a:solidFill>
                  <a:schemeClr val="accent4"/>
                </a:solidFill>
              </a:rPr>
              <a:t>original source code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of the software is </a:t>
            </a:r>
            <a:r>
              <a:rPr lang="en-US" sz="2000" u="sng" dirty="0">
                <a:solidFill>
                  <a:schemeClr val="accent4"/>
                </a:solidFill>
              </a:rPr>
              <a:t>not available</a:t>
            </a:r>
          </a:p>
          <a:p>
            <a:pPr marL="742950" lvl="1" indent="-285750">
              <a:spcBef>
                <a:spcPts val="1000"/>
              </a:spcBef>
              <a:buClrTx/>
              <a:buSzPts val="2000"/>
            </a:pPr>
            <a:r>
              <a:rPr lang="en-US" sz="1600" dirty="0">
                <a:solidFill>
                  <a:schemeClr val="tx1"/>
                </a:solidFill>
              </a:rPr>
              <a:t>Usually, when people refer to reverse engineering regarding cybersecurity, they mean binary reverse engineering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B76F6-17AF-47FF-9608-A29ABDAD811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C07468F-2297-4280-9697-31C6337316AA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5E91C-0A39-4B2A-B6CF-271BFB1AA5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82803-9F2D-4579-9B88-B2AAAE75F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Intel vs AT&amp;T</a:t>
            </a:r>
            <a:endParaRPr dirty="0"/>
          </a:p>
        </p:txBody>
      </p:sp>
      <p:sp>
        <p:nvSpPr>
          <p:cNvPr id="622" name="Google Shape;622;p3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Intel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Destination </a:t>
            </a:r>
            <a:r>
              <a:rPr lang="en-US" dirty="0">
                <a:solidFill>
                  <a:schemeClr val="accent4"/>
                </a:solidFill>
              </a:rPr>
              <a:t>before</a:t>
            </a:r>
            <a:r>
              <a:rPr lang="en-US" dirty="0"/>
              <a:t> the source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Size derived from name of register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Assembler </a:t>
            </a:r>
            <a:r>
              <a:rPr lang="en-US" dirty="0">
                <a:solidFill>
                  <a:schemeClr val="accent4"/>
                </a:solidFill>
              </a:rPr>
              <a:t>detects</a:t>
            </a:r>
            <a:r>
              <a:rPr lang="en-US" dirty="0"/>
              <a:t> type of symbols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Used by Windows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Most prefer Intel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AT&amp;T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Destination </a:t>
            </a:r>
            <a:r>
              <a:rPr lang="en-US" dirty="0">
                <a:solidFill>
                  <a:schemeClr val="accent4"/>
                </a:solidFill>
              </a:rPr>
              <a:t>after</a:t>
            </a:r>
            <a:r>
              <a:rPr lang="en-US" dirty="0"/>
              <a:t> the source 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Mnemonics denote size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Immediate values prefixed with </a:t>
            </a:r>
            <a:r>
              <a:rPr lang="en-US" dirty="0">
                <a:solidFill>
                  <a:schemeClr val="accent4"/>
                </a:solidFill>
              </a:rPr>
              <a:t>‘$’</a:t>
            </a:r>
            <a:r>
              <a:rPr lang="en-US" dirty="0"/>
              <a:t>, registers </a:t>
            </a:r>
            <a:r>
              <a:rPr lang="en-US" dirty="0">
                <a:solidFill>
                  <a:schemeClr val="accent4"/>
                </a:solidFill>
              </a:rPr>
              <a:t>‘%’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Used by Linux, Unix, and macOS</a:t>
            </a:r>
            <a:endParaRPr dirty="0"/>
          </a:p>
          <a:p>
            <a:pPr marL="685800" lvl="1" indent="-76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228600" lvl="0" indent="-50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EC3E8-373A-4184-B618-3F89716B94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81EABEB-D314-4D70-B517-573788952756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ED37D-B45D-4454-9D32-CB25C27CEDD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9A7CE-317C-464D-8A80-A797CEE16C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Intel vs AT&amp;T Example</a:t>
            </a:r>
            <a:endParaRPr dirty="0"/>
          </a:p>
        </p:txBody>
      </p:sp>
      <p:sp>
        <p:nvSpPr>
          <p:cNvPr id="631" name="Google Shape;631;p3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Intel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5</a:t>
            </a:r>
            <a:endParaRPr dirty="0"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 ESP, 4</a:t>
            </a:r>
            <a:endParaRPr dirty="0"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AT&amp;T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$5, %EAX</a:t>
            </a:r>
            <a:endParaRPr dirty="0"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addl $4, %ESP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A3EB7-1742-46CD-9883-372A46D34A1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54EA343-D89A-4D56-97F3-42A53D4329D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78A58-1557-4BD1-9AE7-ED465589C8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18735-BF23-4444-8595-166FA2DB4E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bf1d3c977e_0_10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Registers/Flags Quiz</a:t>
            </a:r>
            <a:endParaRPr dirty="0"/>
          </a:p>
        </p:txBody>
      </p:sp>
      <p:sp>
        <p:nvSpPr>
          <p:cNvPr id="716" name="Google Shape;716;gbf1d3c977e_0_10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How many bits in EAX?</a:t>
            </a:r>
          </a:p>
          <a:p>
            <a: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solidFill>
                  <a:schemeClr val="accent4"/>
                </a:solidFill>
              </a:rPr>
              <a:t>32 bits</a:t>
            </a: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How many bits in AX?</a:t>
            </a:r>
          </a:p>
          <a:p>
            <a:pPr marL="91440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solidFill>
                  <a:schemeClr val="accent4"/>
                </a:solidFill>
              </a:rPr>
              <a:t>16 bits</a:t>
            </a: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When is the ZF flag set?</a:t>
            </a:r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solidFill>
                  <a:schemeClr val="accent4"/>
                </a:solidFill>
              </a:rPr>
              <a:t>When the result of an operation is equal to zero</a:t>
            </a:r>
          </a:p>
        </p:txBody>
      </p:sp>
      <p:sp>
        <p:nvSpPr>
          <p:cNvPr id="717" name="Google Shape;717;gbf1d3c977e_0_10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718" name="Google Shape;718;gbf1d3c977e_0_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AUEHC</a:t>
            </a:r>
            <a:endParaRPr/>
          </a:p>
        </p:txBody>
      </p:sp>
      <p:sp>
        <p:nvSpPr>
          <p:cNvPr id="719" name="Google Shape;719;gbf1d3c977e_0_10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A1D4-1D25-48CD-8CDC-14C6031C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IA-32 Assembly Crash Course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9A514-94B1-4C2B-8D93-EB09FEC73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Instructions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29EB7-402C-4571-9EC2-C179E7B29DF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F5EE52-B6F6-4D4C-9D8F-01AF0B628D7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B5ED5-17A2-492B-B13C-16E7D1CA79E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B23A2-5187-4E8B-8110-5F9C8D43BC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00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MOV</a:t>
            </a:r>
            <a:endParaRPr dirty="0"/>
          </a:p>
        </p:txBody>
      </p:sp>
      <p:sp>
        <p:nvSpPr>
          <p:cNvPr id="648" name="Google Shape;648;p3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destination, source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Move</a:t>
            </a:r>
            <a:r>
              <a:rPr lang="en-US" dirty="0"/>
              <a:t> data from </a:t>
            </a:r>
            <a:r>
              <a:rPr lang="en-US" i="1" dirty="0">
                <a:solidFill>
                  <a:schemeClr val="accent3"/>
                </a:solidFill>
              </a:rPr>
              <a:t>source</a:t>
            </a:r>
            <a:r>
              <a:rPr lang="en-US" dirty="0"/>
              <a:t> into </a:t>
            </a:r>
            <a:r>
              <a:rPr lang="en-US" i="1" dirty="0">
                <a:solidFill>
                  <a:schemeClr val="accent3"/>
                </a:solidFill>
              </a:rPr>
              <a:t>destination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Example</a:t>
            </a:r>
            <a:endParaRPr dirty="0"/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 = 20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EBX = 40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EBX, EAX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EBX will contain 20</a:t>
            </a:r>
            <a:endParaRPr dirty="0"/>
          </a:p>
          <a:p>
            <a:pPr marL="685800" lvl="1" indent="-762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F5BEF-ECB1-47B5-B81A-C5378F2F62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8B24ABF-C86E-43E3-9607-B301B0181A6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E3A3A-D054-4A66-9874-50170B58E8C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107EF-06E2-4B19-B24B-48298B7148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MOV – Pointers</a:t>
            </a:r>
            <a:endParaRPr dirty="0"/>
          </a:p>
        </p:txBody>
      </p:sp>
      <p:sp>
        <p:nvSpPr>
          <p:cNvPr id="657" name="Google Shape;657;p37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urier New"/>
              </a:rPr>
              <a:t>mov</a:t>
            </a:r>
            <a:r>
              <a:rPr lang="en-US" dirty="0"/>
              <a:t> can be used to </a:t>
            </a:r>
            <a:r>
              <a:rPr lang="en-US" u="sng" dirty="0">
                <a:solidFill>
                  <a:schemeClr val="accent4"/>
                </a:solidFill>
              </a:rPr>
              <a:t>dereference</a:t>
            </a:r>
            <a:r>
              <a:rPr lang="en-US" dirty="0"/>
              <a:t> pointers 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Uses the 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[ ]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syntax</a:t>
            </a:r>
          </a:p>
          <a:p>
            <a:pPr marL="685800" lvl="1" indent="-228600">
              <a:spcBef>
                <a:spcPts val="0"/>
              </a:spcBef>
              <a:buSzPts val="2800"/>
            </a:pPr>
            <a:r>
              <a:rPr lang="en-US" dirty="0"/>
              <a:t>Can be used on the source or destination operand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Example</a:t>
            </a:r>
            <a:endParaRPr dirty="0"/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 = 0xff40</a:t>
            </a:r>
            <a:r>
              <a:rPr lang="en-US" dirty="0">
                <a:latin typeface="Consolas" panose="020B0609020204030204" pitchFamily="49" charset="0"/>
                <a:ea typeface="Courier New"/>
                <a:cs typeface="Courier New"/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</a:rPr>
              <a:t>;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Address 0xff40 contains 0x20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EBX,[EAX]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EBX will now contain 0x20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9F5EA-A720-44D4-8CC7-E0744FEDB6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336D4DA-D915-4918-B8D6-9129D06D3AF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92D8A-1E0A-403A-9F50-6E0C4B1C8F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302B6-4815-43DC-9DCE-F2C94FB625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4C65-7D53-4FEA-86B2-30C5770E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 – Pointer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AD33E-FDE1-455D-9A09-18ED1AE6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478024"/>
            <a:ext cx="7874196" cy="2436549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Assume EAX = 0, EBX = 0, ESP = 0x4040</a:t>
            </a:r>
          </a:p>
          <a:p>
            <a:pPr marL="114300" indent="0">
              <a:buNone/>
            </a:pPr>
            <a:r>
              <a:rPr lang="en-US" dirty="0">
                <a:latin typeface="Consolas" panose="020B0609020204030204" pitchFamily="49" charset="0"/>
              </a:rPr>
              <a:t>mov EAX, ESP	</a:t>
            </a:r>
          </a:p>
          <a:p>
            <a:pPr marL="114300" indent="0">
              <a:buNone/>
            </a:pPr>
            <a:r>
              <a:rPr lang="en-US" dirty="0">
                <a:latin typeface="Consolas" panose="020B0609020204030204" pitchFamily="49" charset="0"/>
              </a:rPr>
              <a:t>mov BYTE PTR [EAX], 20	</a:t>
            </a:r>
          </a:p>
          <a:p>
            <a:pPr marL="114300" indent="0">
              <a:buNone/>
            </a:pPr>
            <a:r>
              <a:rPr lang="en-US" dirty="0">
                <a:latin typeface="Consolas" panose="020B0609020204030204" pitchFamily="49" charset="0"/>
              </a:rPr>
              <a:t>mov EBX, [ESP]	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2F244-C56D-4FC5-95F4-8D4C1F7860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06104-5C61-4342-BE4E-AF1385FF07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A4FF2-3C05-4ABA-9B59-A58C60D6E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B9722-A373-4B65-AC69-1D825F8DBDE6}"/>
              </a:ext>
            </a:extLst>
          </p:cNvPr>
          <p:cNvSpPr txBox="1"/>
          <p:nvPr/>
        </p:nvSpPr>
        <p:spPr>
          <a:xfrm>
            <a:off x="5643053" y="3169993"/>
            <a:ext cx="3835812" cy="1744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  <a:t>; EAX = 0x4040</a:t>
            </a:r>
          </a:p>
          <a:p>
            <a:pPr marL="114300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  <a:t>; 0x4040 -&gt; 20</a:t>
            </a:r>
          </a:p>
          <a:p>
            <a:pPr marL="114300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  <a:t>; EBX = 20</a:t>
            </a:r>
          </a:p>
        </p:txBody>
      </p:sp>
    </p:spTree>
    <p:extLst>
      <p:ext uri="{BB962C8B-B14F-4D97-AF65-F5344CB8AC3E}">
        <p14:creationId xmlns:p14="http://schemas.microsoft.com/office/powerpoint/2010/main" val="186572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LEA</a:t>
            </a:r>
            <a:endParaRPr dirty="0"/>
          </a:p>
        </p:txBody>
      </p:sp>
      <p:sp>
        <p:nvSpPr>
          <p:cNvPr id="666" name="Google Shape;666;p38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lea destination, [source]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Load effective address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from </a:t>
            </a:r>
            <a:r>
              <a:rPr lang="en-US" i="1" dirty="0">
                <a:solidFill>
                  <a:schemeClr val="accent3"/>
                </a:solidFill>
              </a:rPr>
              <a:t>source</a:t>
            </a:r>
            <a:r>
              <a:rPr lang="en-US" dirty="0"/>
              <a:t> into </a:t>
            </a:r>
            <a:r>
              <a:rPr lang="en-US" i="1" dirty="0">
                <a:solidFill>
                  <a:schemeClr val="accent3"/>
                </a:solidFill>
              </a:rPr>
              <a:t>destination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Unlike </a:t>
            </a:r>
            <a:r>
              <a:rPr lang="en-US" dirty="0">
                <a:latin typeface="Consolas" panose="020B0609020204030204" pitchFamily="49" charset="0"/>
              </a:rPr>
              <a:t>mov</a:t>
            </a:r>
            <a:r>
              <a:rPr lang="en-US" dirty="0"/>
              <a:t>, the brackets </a:t>
            </a:r>
            <a:r>
              <a:rPr lang="en-US" dirty="0">
                <a:solidFill>
                  <a:schemeClr val="accent4"/>
                </a:solidFill>
              </a:rPr>
              <a:t>must</a:t>
            </a:r>
            <a:r>
              <a:rPr lang="en-US" dirty="0"/>
              <a:t> be used and can only be used on </a:t>
            </a:r>
            <a:r>
              <a:rPr lang="en-US" dirty="0">
                <a:solidFill>
                  <a:schemeClr val="accent4"/>
                </a:solidFill>
              </a:rPr>
              <a:t>source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Grabs the address of the source variable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i.e., </a:t>
            </a:r>
            <a:r>
              <a:rPr lang="en-US" dirty="0">
                <a:solidFill>
                  <a:schemeClr val="accent4"/>
                </a:solidFill>
              </a:rPr>
              <a:t>&amp;some_variable</a:t>
            </a:r>
            <a:endParaRPr lang="en-US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Example</a:t>
            </a:r>
            <a:endParaRPr dirty="0"/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0xff40</a:t>
            </a: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latin typeface="Consolas" panose="020B0609020204030204" pitchFamily="49" charset="0"/>
              </a:rPr>
              <a:t>mov BYTE PTR [EAX], 20</a:t>
            </a: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lea EBX, [EAX]</a:t>
            </a:r>
            <a:endParaRPr lang="en-US"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solidFill>
                  <a:schemeClr val="accent4"/>
                </a:solidFill>
              </a:rPr>
              <a:t>EBX contains 0xff40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EFE80-C2A6-47CB-B33A-23A4A2285F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A555A61-FF7A-4DEA-B915-E67189807E8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0E280-CED2-4DA1-B332-AE541CE0A8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78C96-650A-4295-8591-D27F89CFDE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LEA – Arithmetic </a:t>
            </a:r>
            <a:endParaRPr dirty="0"/>
          </a:p>
        </p:txBody>
      </p:sp>
      <p:sp>
        <p:nvSpPr>
          <p:cNvPr id="675" name="Google Shape;675;p39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Can also be used for </a:t>
            </a:r>
            <a:r>
              <a:rPr lang="en-US" u="sng" dirty="0">
                <a:solidFill>
                  <a:schemeClr val="accent4"/>
                </a:solidFill>
              </a:rPr>
              <a:t>quick arithmetic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Example</a:t>
            </a:r>
            <a:endParaRPr dirty="0"/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LEA EAX, [20+2*4]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solidFill>
                  <a:schemeClr val="accent4"/>
                </a:solidFill>
              </a:rPr>
              <a:t>EAX will contain 28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FAD18-662A-4ECA-8A8D-DC226718F3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E96345B-1684-424D-B613-AE63EBCF7C0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B610F-5D19-4A94-87BF-412CA9BA65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44DFB-4B8C-4BDE-AE20-A3A79C8382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0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ADD</a:t>
            </a:r>
            <a:endParaRPr dirty="0"/>
          </a:p>
        </p:txBody>
      </p:sp>
      <p:sp>
        <p:nvSpPr>
          <p:cNvPr id="684" name="Google Shape;684;p40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75"/>
              <a:buChar char="•"/>
            </a:pPr>
            <a:r>
              <a:rPr lang="en-US" sz="2775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 destination, source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>
                <a:latin typeface="Consolas" panose="020B0609020204030204" pitchFamily="49" charset="0"/>
                <a:cs typeface="Courier New"/>
              </a:rPr>
              <a:t>add</a:t>
            </a:r>
            <a:r>
              <a:rPr lang="en-US" sz="2590" dirty="0"/>
              <a:t> will </a:t>
            </a:r>
            <a:r>
              <a:rPr lang="en-US" sz="2590" u="sng" dirty="0">
                <a:solidFill>
                  <a:schemeClr val="accent4"/>
                </a:solidFill>
              </a:rPr>
              <a:t>add</a:t>
            </a:r>
            <a:r>
              <a:rPr lang="en-US" sz="2590" dirty="0"/>
              <a:t> the </a:t>
            </a:r>
            <a:r>
              <a:rPr lang="en-US" sz="2590" i="1" dirty="0">
                <a:solidFill>
                  <a:schemeClr val="accent3"/>
                </a:solidFill>
              </a:rPr>
              <a:t>source</a:t>
            </a:r>
            <a:r>
              <a:rPr lang="en-US" sz="2590" dirty="0"/>
              <a:t> to the </a:t>
            </a:r>
            <a:r>
              <a:rPr lang="en-US" sz="2590" i="1" dirty="0">
                <a:solidFill>
                  <a:schemeClr val="accent3"/>
                </a:solidFill>
              </a:rPr>
              <a:t>destination</a:t>
            </a:r>
            <a:r>
              <a:rPr lang="en-US" sz="2590" dirty="0"/>
              <a:t> and stores it into </a:t>
            </a:r>
            <a:r>
              <a:rPr lang="en-US" sz="2590" i="1" dirty="0">
                <a:solidFill>
                  <a:schemeClr val="accent3"/>
                </a:solidFill>
              </a:rPr>
              <a:t>destination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Example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5"/>
              <a:buNone/>
            </a:pPr>
            <a:r>
              <a:rPr lang="en-US" sz="2405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10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5"/>
              <a:buNone/>
            </a:pPr>
            <a:r>
              <a:rPr lang="en-US" sz="2405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EBX, 5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5"/>
              <a:buNone/>
            </a:pPr>
            <a:r>
              <a:rPr lang="en-US" sz="2405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 EAX, EBX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50" dirty="0">
                <a:solidFill>
                  <a:schemeClr val="accent4"/>
                </a:solidFill>
              </a:rPr>
              <a:t>EAX now contains 15</a:t>
            </a:r>
            <a:endParaRPr dirty="0">
              <a:solidFill>
                <a:schemeClr val="accent4"/>
              </a:solidFill>
            </a:endParaRPr>
          </a:p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47999-E977-428B-87A7-CE8E4C02FF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0105D54-6C83-4E93-83F9-938134E652DE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83AF4-54D6-4BC0-9AE8-16919899AE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0DAB7-94C8-4BBD-ACCE-08C201415D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558209" y="0"/>
            <a:ext cx="11167447" cy="274329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566928" y="0"/>
            <a:ext cx="11155680" cy="27290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1115568" y="347730"/>
            <a:ext cx="10168128" cy="205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r>
              <a:rPr lang="en-US" sz="4800" dirty="0"/>
              <a:t>Soft Skills of a Binary Reverse Engineer</a:t>
            </a:r>
            <a:endParaRPr dirty="0"/>
          </a:p>
        </p:txBody>
      </p:sp>
      <p:sp>
        <p:nvSpPr>
          <p:cNvPr id="171" name="Google Shape;171;p5"/>
          <p:cNvSpPr/>
          <p:nvPr/>
        </p:nvSpPr>
        <p:spPr>
          <a:xfrm>
            <a:off x="498834" y="101050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5"/>
          <p:cNvGrpSpPr/>
          <p:nvPr/>
        </p:nvGrpSpPr>
        <p:grpSpPr>
          <a:xfrm>
            <a:off x="1498751" y="3564919"/>
            <a:ext cx="9401760" cy="2096339"/>
            <a:chOff x="383183" y="323337"/>
            <a:chExt cx="9401760" cy="2096339"/>
          </a:xfrm>
        </p:grpSpPr>
        <p:sp>
          <p:nvSpPr>
            <p:cNvPr id="173" name="Google Shape;173;p5"/>
            <p:cNvSpPr/>
            <p:nvPr/>
          </p:nvSpPr>
          <p:spPr>
            <a:xfrm>
              <a:off x="383183" y="323337"/>
              <a:ext cx="815013" cy="815013"/>
            </a:xfrm>
            <a:prstGeom prst="ellipse">
              <a:avLst/>
            </a:prstGeom>
            <a:solidFill>
              <a:srgbClr val="3D9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554336" y="494490"/>
              <a:ext cx="472707" cy="47270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372842" y="323337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5"/>
            <p:cNvSpPr txBox="1"/>
            <p:nvPr/>
          </p:nvSpPr>
          <p:spPr>
            <a:xfrm>
              <a:off x="1372842" y="323337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lang="en-US" sz="17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Love to take things apart to figure out how it works</a:t>
              </a:r>
              <a:endParaRPr dirty="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628682" y="323337"/>
              <a:ext cx="815013" cy="815013"/>
            </a:xfrm>
            <a:prstGeom prst="ellipse">
              <a:avLst/>
            </a:prstGeom>
            <a:solidFill>
              <a:srgbClr val="5F45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799835" y="494490"/>
              <a:ext cx="472707" cy="47270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618342" y="323337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5"/>
            <p:cNvSpPr txBox="1"/>
            <p:nvPr/>
          </p:nvSpPr>
          <p:spPr>
            <a:xfrm>
              <a:off x="4618342" y="323337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lang="en-US" sz="17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Love puzzle solving</a:t>
              </a:r>
              <a:endParaRPr dirty="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6874182" y="323337"/>
              <a:ext cx="815013" cy="815013"/>
            </a:xfrm>
            <a:prstGeom prst="ellipse">
              <a:avLst/>
            </a:prstGeom>
            <a:solidFill>
              <a:srgbClr val="BF2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7045335" y="494490"/>
              <a:ext cx="472707" cy="47270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7863841" y="323337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7863841" y="323337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lang="en-US" sz="17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Enjoy developing experiments and tools</a:t>
              </a:r>
              <a:endParaRPr dirty="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83183" y="1604663"/>
              <a:ext cx="815013" cy="815013"/>
            </a:xfrm>
            <a:prstGeom prst="ellipse">
              <a:avLst/>
            </a:prstGeom>
            <a:solidFill>
              <a:srgbClr val="D13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54336" y="1775816"/>
              <a:ext cx="472707" cy="47270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1372842" y="1604663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5"/>
            <p:cNvSpPr txBox="1"/>
            <p:nvPr/>
          </p:nvSpPr>
          <p:spPr>
            <a:xfrm>
              <a:off x="1372842" y="1604663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lang="en-US" sz="17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Can think outside the box</a:t>
              </a:r>
              <a:endParaRPr dirty="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628682" y="1604663"/>
              <a:ext cx="815013" cy="815013"/>
            </a:xfrm>
            <a:prstGeom prst="ellipse">
              <a:avLst/>
            </a:prstGeom>
            <a:solidFill>
              <a:srgbClr val="BF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799835" y="1775816"/>
              <a:ext cx="472707" cy="47270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618342" y="1604663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5"/>
            <p:cNvSpPr txBox="1"/>
            <p:nvPr/>
          </p:nvSpPr>
          <p:spPr>
            <a:xfrm>
              <a:off x="4618342" y="1604663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lang="en-US" sz="17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Love constantly learning new things</a:t>
              </a:r>
              <a:endParaRPr dirty="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874182" y="1604663"/>
              <a:ext cx="815013" cy="815013"/>
            </a:xfrm>
            <a:prstGeom prst="ellipse">
              <a:avLst/>
            </a:prstGeom>
            <a:solidFill>
              <a:srgbClr val="3D9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045335" y="1775816"/>
              <a:ext cx="472707" cy="47270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7863841" y="1604663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5"/>
            <p:cNvSpPr txBox="1"/>
            <p:nvPr/>
          </p:nvSpPr>
          <p:spPr>
            <a:xfrm>
              <a:off x="7863841" y="1604663"/>
              <a:ext cx="1921102" cy="815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venir"/>
                <a:buNone/>
              </a:pPr>
              <a:r>
                <a:rPr lang="en-US" sz="17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High tolerance to frustration</a:t>
              </a:r>
              <a:endParaRPr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21D3B-C455-4274-8D5B-A4A4B76D26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F77518F-728E-402C-A616-CB5F6730ACF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EC8AA-5F89-4BB2-8593-C2ED8A5A969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52695-F249-4EDA-A646-0A480E07F8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1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SUB</a:t>
            </a:r>
            <a:endParaRPr dirty="0"/>
          </a:p>
        </p:txBody>
      </p:sp>
      <p:sp>
        <p:nvSpPr>
          <p:cNvPr id="693" name="Google Shape;693;p41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sub destination, source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Consolas" panose="020B0609020204030204" pitchFamily="49" charset="0"/>
                <a:cs typeface="Courier New"/>
              </a:rPr>
              <a:t>sub</a:t>
            </a:r>
            <a:r>
              <a:rPr lang="en-US" dirty="0"/>
              <a:t> will </a:t>
            </a:r>
            <a:r>
              <a:rPr lang="en-US" u="sng" dirty="0">
                <a:solidFill>
                  <a:schemeClr val="accent4"/>
                </a:solidFill>
              </a:rPr>
              <a:t>subtract</a:t>
            </a:r>
            <a:r>
              <a:rPr lang="en-US" dirty="0"/>
              <a:t> </a:t>
            </a:r>
            <a:r>
              <a:rPr lang="en-US" i="1" dirty="0">
                <a:solidFill>
                  <a:schemeClr val="accent3"/>
                </a:solidFill>
              </a:rPr>
              <a:t>source</a:t>
            </a:r>
            <a:r>
              <a:rPr lang="en-US" dirty="0"/>
              <a:t> from </a:t>
            </a:r>
            <a:r>
              <a:rPr lang="en-US" i="1" dirty="0">
                <a:solidFill>
                  <a:schemeClr val="accent3"/>
                </a:solidFill>
              </a:rPr>
              <a:t>destination</a:t>
            </a:r>
            <a:r>
              <a:rPr lang="en-US" dirty="0"/>
              <a:t> and store the result into </a:t>
            </a:r>
            <a:r>
              <a:rPr lang="en-US" i="1" dirty="0">
                <a:solidFill>
                  <a:schemeClr val="accent3"/>
                </a:solidFill>
              </a:rPr>
              <a:t>destination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D4010-35DD-4EDF-8937-9E51A81E871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25280BD-AF01-45C1-A8A4-4432A001DB8A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80A31-92F6-49CB-8888-65FA57D4C1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80885-051D-4809-A50B-3C3C2F20ED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INC / DEC</a:t>
            </a:r>
            <a:endParaRPr dirty="0"/>
          </a:p>
        </p:txBody>
      </p:sp>
      <p:sp>
        <p:nvSpPr>
          <p:cNvPr id="702" name="Google Shape;702;p42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inc register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Increment</a:t>
            </a:r>
            <a:r>
              <a:rPr lang="en-US" dirty="0"/>
              <a:t> </a:t>
            </a:r>
            <a:r>
              <a:rPr lang="en-US" i="1" dirty="0">
                <a:solidFill>
                  <a:schemeClr val="accent3"/>
                </a:solidFill>
              </a:rPr>
              <a:t>register</a:t>
            </a:r>
            <a:r>
              <a:rPr lang="en-US" dirty="0"/>
              <a:t> by one and store into </a:t>
            </a:r>
            <a:r>
              <a:rPr lang="en-US" i="1" dirty="0">
                <a:solidFill>
                  <a:schemeClr val="accent3"/>
                </a:solidFill>
              </a:rPr>
              <a:t>register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dec register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Decrement</a:t>
            </a:r>
            <a:r>
              <a:rPr lang="en-US" dirty="0"/>
              <a:t> </a:t>
            </a:r>
            <a:r>
              <a:rPr lang="en-US" i="1" dirty="0">
                <a:solidFill>
                  <a:schemeClr val="accent3"/>
                </a:solidFill>
              </a:rPr>
              <a:t>register</a:t>
            </a:r>
            <a:r>
              <a:rPr lang="en-US" dirty="0"/>
              <a:t> by one and store into </a:t>
            </a:r>
            <a:r>
              <a:rPr lang="en-US" i="1" dirty="0">
                <a:solidFill>
                  <a:schemeClr val="accent3"/>
                </a:solidFill>
              </a:rPr>
              <a:t>register</a:t>
            </a:r>
            <a:endParaRPr dirty="0"/>
          </a:p>
          <a:p>
            <a:pPr marL="685800" lvl="1" indent="-762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64364-B871-467F-B86C-7BE7A4778E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A30533D-8258-4740-BE08-A9A8B19ACACA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6206B-5C2B-4555-9578-AB4B7797CA5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49CED-A989-4420-9D44-CDDFB8A64F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SHL / SAL</a:t>
            </a:r>
            <a:endParaRPr dirty="0"/>
          </a:p>
        </p:txBody>
      </p:sp>
      <p:sp>
        <p:nvSpPr>
          <p:cNvPr id="711" name="Google Shape;711;p4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52"/>
              <a:buChar char="•"/>
            </a:pPr>
            <a:r>
              <a:rPr lang="en-US" sz="3052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shl source, value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220"/>
              <a:buChar char="•"/>
            </a:pPr>
            <a:r>
              <a:rPr lang="en-US" sz="2220" u="sng" dirty="0">
                <a:solidFill>
                  <a:schemeClr val="accent4"/>
                </a:solidFill>
              </a:rPr>
              <a:t>Bit shift</a:t>
            </a:r>
            <a:r>
              <a:rPr lang="en-US" sz="2220" dirty="0">
                <a:solidFill>
                  <a:schemeClr val="accent4"/>
                </a:solidFill>
              </a:rPr>
              <a:t> </a:t>
            </a:r>
            <a:r>
              <a:rPr lang="en-US" sz="2220" dirty="0"/>
              <a:t>source to the </a:t>
            </a:r>
            <a:r>
              <a:rPr lang="en-US" sz="2220" dirty="0">
                <a:solidFill>
                  <a:schemeClr val="accent3"/>
                </a:solidFill>
              </a:rPr>
              <a:t>left</a:t>
            </a:r>
            <a:r>
              <a:rPr lang="en-US" sz="2220" dirty="0"/>
              <a:t> by value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590"/>
              <a:buChar char="•"/>
            </a:pPr>
            <a:r>
              <a:rPr lang="en-US" sz="2590" b="1" dirty="0">
                <a:solidFill>
                  <a:schemeClr val="accent1"/>
                </a:solidFill>
              </a:rPr>
              <a:t>shl</a:t>
            </a:r>
            <a:r>
              <a:rPr lang="en-US" sz="2590" dirty="0"/>
              <a:t>: Shift logical left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590"/>
              <a:buChar char="•"/>
            </a:pPr>
            <a:r>
              <a:rPr lang="en-US" sz="2590" b="1" dirty="0">
                <a:solidFill>
                  <a:schemeClr val="accent1"/>
                </a:solidFill>
              </a:rPr>
              <a:t>sal</a:t>
            </a:r>
            <a:r>
              <a:rPr lang="en-US" sz="2590" dirty="0"/>
              <a:t>: Shift arithmetic left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/>
              <a:t>Example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90"/>
              <a:buNone/>
            </a:pPr>
            <a:r>
              <a:rPr lang="en-US" sz="259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4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90"/>
              <a:buNone/>
            </a:pPr>
            <a:r>
              <a:rPr lang="en-US" sz="259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shl eax, 2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50" dirty="0">
                <a:solidFill>
                  <a:schemeClr val="accent4"/>
                </a:solidFill>
              </a:rPr>
              <a:t>EAX contains 16</a:t>
            </a:r>
            <a:endParaRPr dirty="0">
              <a:solidFill>
                <a:schemeClr val="accent4"/>
              </a:solidFill>
            </a:endParaRPr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 dirty="0"/>
          </a:p>
        </p:txBody>
      </p:sp>
      <p:sp>
        <p:nvSpPr>
          <p:cNvPr id="712" name="Google Shape;712;p43"/>
          <p:cNvSpPr/>
          <p:nvPr/>
        </p:nvSpPr>
        <p:spPr>
          <a:xfrm>
            <a:off x="6528675" y="4032724"/>
            <a:ext cx="4755021" cy="5847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Formula: source * 2</a:t>
            </a:r>
            <a:r>
              <a:rPr lang="en-US" sz="3200" b="1" u="sng" baseline="30000" dirty="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value</a:t>
            </a:r>
            <a:endParaRPr sz="3200" b="1" u="sng" dirty="0">
              <a:solidFill>
                <a:schemeClr val="accent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6E6C7-135B-4123-ACD3-1A1CA40D319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C4D87AF-B543-41D2-849E-5A40395AEDA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830A5-90D2-48D5-8AB7-6245811E1E7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79BA5-93DC-4B07-933E-C17986D560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SHR / SAR</a:t>
            </a:r>
            <a:endParaRPr dirty="0"/>
          </a:p>
        </p:txBody>
      </p:sp>
      <p:sp>
        <p:nvSpPr>
          <p:cNvPr id="721" name="Google Shape;721;p4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67"/>
              <a:buChar char="•"/>
            </a:pPr>
            <a:r>
              <a:rPr lang="en-US" sz="2867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shr source, value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220"/>
              <a:buChar char="•"/>
            </a:pPr>
            <a:r>
              <a:rPr lang="en-US" sz="2220" u="sng" dirty="0">
                <a:solidFill>
                  <a:schemeClr val="accent4"/>
                </a:solidFill>
              </a:rPr>
              <a:t>Bit shift </a:t>
            </a:r>
            <a:r>
              <a:rPr lang="en-US" sz="2220" dirty="0"/>
              <a:t>source to the </a:t>
            </a:r>
            <a:r>
              <a:rPr lang="en-US" sz="2220" dirty="0">
                <a:solidFill>
                  <a:schemeClr val="accent3"/>
                </a:solidFill>
              </a:rPr>
              <a:t>right</a:t>
            </a:r>
            <a:r>
              <a:rPr lang="en-US" sz="2220" dirty="0"/>
              <a:t> by value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590"/>
              <a:buChar char="•"/>
            </a:pPr>
            <a:r>
              <a:rPr lang="en-US" sz="2590" b="1" dirty="0">
                <a:solidFill>
                  <a:schemeClr val="accent1"/>
                </a:solidFill>
              </a:rPr>
              <a:t>shr</a:t>
            </a:r>
            <a:r>
              <a:rPr lang="en-US" sz="2590" dirty="0"/>
              <a:t>: Shift logical right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590"/>
              <a:buChar char="•"/>
            </a:pPr>
            <a:r>
              <a:rPr lang="en-US" sz="2590" b="1" dirty="0">
                <a:solidFill>
                  <a:schemeClr val="accent1"/>
                </a:solidFill>
              </a:rPr>
              <a:t>sar</a:t>
            </a:r>
            <a:r>
              <a:rPr lang="en-US" sz="2590" dirty="0"/>
              <a:t>: Shift arithmetic right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Example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90"/>
              <a:buNone/>
            </a:pPr>
            <a:r>
              <a:rPr lang="en-US" sz="259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4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590"/>
              <a:buNone/>
            </a:pPr>
            <a:r>
              <a:rPr lang="en-US" sz="259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shr eax, 1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50" dirty="0">
                <a:solidFill>
                  <a:schemeClr val="accent4"/>
                </a:solidFill>
              </a:rPr>
              <a:t>EAX contains 2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722" name="Google Shape;722;p44"/>
          <p:cNvSpPr/>
          <p:nvPr/>
        </p:nvSpPr>
        <p:spPr>
          <a:xfrm>
            <a:off x="6559134" y="4032724"/>
            <a:ext cx="4724562" cy="5847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Formula: source / 2</a:t>
            </a:r>
            <a:r>
              <a:rPr lang="en-US" sz="3200" b="1" u="sng" baseline="30000" dirty="0">
                <a:solidFill>
                  <a:schemeClr val="accent3"/>
                </a:solidFill>
                <a:latin typeface="Avenir"/>
                <a:ea typeface="Avenir"/>
                <a:cs typeface="Avenir"/>
                <a:sym typeface="Avenir"/>
              </a:rPr>
              <a:t>value</a:t>
            </a:r>
            <a:endParaRPr sz="3200" b="1" dirty="0">
              <a:solidFill>
                <a:schemeClr val="accent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A0029-0974-4C0B-B04F-A8029D73DD5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25E78EF-DD50-44F7-8AD9-9FB3BA76ACB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FEFC8-698F-4D21-861C-4AA712699E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31FB8-4592-4C14-A0F3-24249FCDDE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5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MUL / IMUL</a:t>
            </a:r>
            <a:endParaRPr dirty="0"/>
          </a:p>
        </p:txBody>
      </p:sp>
      <p:sp>
        <p:nvSpPr>
          <p:cNvPr id="731" name="Google Shape;731;p45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mul value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Multiplies</a:t>
            </a:r>
            <a:r>
              <a:rPr lang="en-US" dirty="0"/>
              <a:t> </a:t>
            </a:r>
            <a:r>
              <a:rPr lang="en-US" i="1" dirty="0">
                <a:solidFill>
                  <a:schemeClr val="accent3"/>
                </a:solidFill>
              </a:rPr>
              <a:t>value</a:t>
            </a:r>
            <a:r>
              <a:rPr lang="en-US" dirty="0"/>
              <a:t> by </a:t>
            </a:r>
            <a:r>
              <a:rPr lang="en-US" i="1" dirty="0">
                <a:solidFill>
                  <a:schemeClr val="accent3"/>
                </a:solidFill>
              </a:rPr>
              <a:t>EAX</a:t>
            </a:r>
            <a:r>
              <a:rPr lang="en-US" dirty="0"/>
              <a:t> and stores into </a:t>
            </a:r>
            <a:r>
              <a:rPr lang="en-US" i="1" dirty="0">
                <a:solidFill>
                  <a:schemeClr val="accent3"/>
                </a:solidFill>
              </a:rPr>
              <a:t>EDX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3"/>
                </a:solidFill>
              </a:rPr>
              <a:t>EAX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imul value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Multiplies</a:t>
            </a:r>
            <a:r>
              <a:rPr lang="en-US" dirty="0"/>
              <a:t> </a:t>
            </a:r>
            <a:r>
              <a:rPr lang="en-US" i="1" dirty="0">
                <a:solidFill>
                  <a:schemeClr val="accent3"/>
                </a:solidFill>
              </a:rPr>
              <a:t>value</a:t>
            </a:r>
            <a:r>
              <a:rPr lang="en-US" dirty="0"/>
              <a:t> by </a:t>
            </a:r>
            <a:r>
              <a:rPr lang="en-US" i="1" dirty="0">
                <a:solidFill>
                  <a:schemeClr val="accent3"/>
                </a:solidFill>
              </a:rPr>
              <a:t>EAX</a:t>
            </a:r>
            <a:r>
              <a:rPr lang="en-US" dirty="0"/>
              <a:t> and stores into </a:t>
            </a:r>
            <a:r>
              <a:rPr lang="en-US" i="1" dirty="0">
                <a:solidFill>
                  <a:schemeClr val="accent3"/>
                </a:solidFill>
              </a:rPr>
              <a:t>EDX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3"/>
                </a:solidFill>
              </a:rPr>
              <a:t>EAX</a:t>
            </a:r>
            <a:r>
              <a:rPr lang="en-US" dirty="0"/>
              <a:t>, keeps sign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imul destination, source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Multiples</a:t>
            </a:r>
            <a:r>
              <a:rPr lang="en-US" dirty="0"/>
              <a:t> </a:t>
            </a:r>
            <a:r>
              <a:rPr lang="en-US" i="1" dirty="0">
                <a:solidFill>
                  <a:schemeClr val="accent3"/>
                </a:solidFill>
              </a:rPr>
              <a:t>destination</a:t>
            </a:r>
            <a:r>
              <a:rPr lang="en-US" dirty="0"/>
              <a:t> by </a:t>
            </a:r>
            <a:r>
              <a:rPr lang="en-US" i="1" dirty="0">
                <a:solidFill>
                  <a:schemeClr val="accent3"/>
                </a:solidFill>
              </a:rPr>
              <a:t>source</a:t>
            </a:r>
            <a:r>
              <a:rPr lang="en-US" dirty="0"/>
              <a:t> and stores into </a:t>
            </a:r>
            <a:r>
              <a:rPr lang="en-US" i="1" dirty="0">
                <a:solidFill>
                  <a:schemeClr val="accent3"/>
                </a:solidFill>
              </a:rPr>
              <a:t>destination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C48BB-579E-4A93-B6B5-F589DB09ED1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166F0B1-377C-461E-B45A-105318AD329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08EA2-0326-4A89-BCCB-23125A8498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3FE46-C541-4A78-A1AB-456EC2CEAE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DIV / IDIV</a:t>
            </a:r>
            <a:endParaRPr dirty="0"/>
          </a:p>
        </p:txBody>
      </p:sp>
      <p:sp>
        <p:nvSpPr>
          <p:cNvPr id="740" name="Google Shape;740;p4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div value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Divides</a:t>
            </a:r>
            <a:r>
              <a:rPr lang="en-US" dirty="0"/>
              <a:t> </a:t>
            </a:r>
            <a:r>
              <a:rPr lang="en-US" i="1" dirty="0">
                <a:solidFill>
                  <a:schemeClr val="accent3"/>
                </a:solidFill>
              </a:rPr>
              <a:t>value</a:t>
            </a:r>
            <a:r>
              <a:rPr lang="en-US" dirty="0"/>
              <a:t> by </a:t>
            </a:r>
            <a:r>
              <a:rPr lang="en-US" i="1" dirty="0">
                <a:solidFill>
                  <a:schemeClr val="accent3"/>
                </a:solidFill>
              </a:rPr>
              <a:t>EDX:EAX </a:t>
            </a:r>
            <a:r>
              <a:rPr lang="en-US" dirty="0"/>
              <a:t>and stores remainder into </a:t>
            </a:r>
            <a:r>
              <a:rPr lang="en-US" i="1" dirty="0">
                <a:solidFill>
                  <a:schemeClr val="accent3"/>
                </a:solidFill>
              </a:rPr>
              <a:t>EDX</a:t>
            </a:r>
            <a:r>
              <a:rPr lang="en-US" dirty="0"/>
              <a:t> and value into  </a:t>
            </a:r>
            <a:r>
              <a:rPr lang="en-US" i="1" dirty="0">
                <a:solidFill>
                  <a:schemeClr val="accent3"/>
                </a:solidFill>
              </a:rPr>
              <a:t>EAX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idiv value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Divides</a:t>
            </a:r>
            <a:r>
              <a:rPr lang="en-US" dirty="0"/>
              <a:t> </a:t>
            </a:r>
            <a:r>
              <a:rPr lang="en-US" i="1" dirty="0">
                <a:solidFill>
                  <a:schemeClr val="accent3"/>
                </a:solidFill>
              </a:rPr>
              <a:t>value</a:t>
            </a:r>
            <a:r>
              <a:rPr lang="en-US" dirty="0"/>
              <a:t> by </a:t>
            </a:r>
            <a:r>
              <a:rPr lang="en-US" i="1" dirty="0">
                <a:solidFill>
                  <a:schemeClr val="accent3"/>
                </a:solidFill>
              </a:rPr>
              <a:t>EDX:EAX </a:t>
            </a:r>
            <a:r>
              <a:rPr lang="en-US" dirty="0"/>
              <a:t>and stores remainder into </a:t>
            </a:r>
            <a:r>
              <a:rPr lang="en-US" i="1" dirty="0">
                <a:solidFill>
                  <a:schemeClr val="accent3"/>
                </a:solidFill>
              </a:rPr>
              <a:t>EDX</a:t>
            </a:r>
            <a:r>
              <a:rPr lang="en-US" dirty="0"/>
              <a:t> and value into </a:t>
            </a:r>
            <a:r>
              <a:rPr lang="en-US" i="1" dirty="0">
                <a:solidFill>
                  <a:schemeClr val="accent3"/>
                </a:solidFill>
              </a:rPr>
              <a:t>EAX</a:t>
            </a:r>
            <a:r>
              <a:rPr lang="en-US" dirty="0"/>
              <a:t>, keeps sign</a:t>
            </a:r>
            <a:endParaRPr dirty="0"/>
          </a:p>
          <a:p>
            <a:pPr marL="22860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91626-DFA3-4739-B3BE-A32CA063FC8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8BA0BD1-FA0F-44C3-9909-FA3E309D49D6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3D28E-AD96-4B86-8342-F848D7EDA0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C9CC4-72CE-434A-8269-C7BBEC3707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Size Directives</a:t>
            </a:r>
            <a:endParaRPr dirty="0"/>
          </a:p>
        </p:txBody>
      </p:sp>
      <p:sp>
        <p:nvSpPr>
          <p:cNvPr id="749" name="Google Shape;749;p47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The size of a data item can usually be inferenced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EBX</a:t>
            </a:r>
            <a:endParaRPr dirty="0">
              <a:latin typeface="Consolas" panose="020B0609020204030204" pitchFamily="49" charset="0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 dirty="0"/>
              <a:t>Move the </a:t>
            </a:r>
            <a:r>
              <a:rPr lang="en-US" sz="1850" dirty="0">
                <a:solidFill>
                  <a:schemeClr val="accent4"/>
                </a:solidFill>
              </a:rPr>
              <a:t>4-byte</a:t>
            </a:r>
            <a:r>
              <a:rPr lang="en-US" sz="1850" dirty="0"/>
              <a:t> value stored in EBX into EAX</a:t>
            </a:r>
          </a:p>
          <a:p>
            <a:pPr marL="1600200" lvl="3" indent="-228600">
              <a:lnSpc>
                <a:spcPct val="90000"/>
              </a:lnSpc>
              <a:buSzPts val="1850"/>
            </a:pPr>
            <a:r>
              <a:rPr lang="en-US" dirty="0"/>
              <a:t>You can infer 4 bytes as EBX is 4-bytes long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Sometimes it is ambiguous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mov[EAX], 8</a:t>
            </a:r>
            <a:endParaRPr dirty="0">
              <a:latin typeface="Consolas" panose="020B0609020204030204" pitchFamily="49" charset="0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Char char="•"/>
            </a:pPr>
            <a:r>
              <a:rPr lang="en-US" sz="1850" dirty="0"/>
              <a:t>Should 8 be one byte (0b1000), two bytes (0b00001000), three, four?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Directives are used to </a:t>
            </a:r>
            <a:r>
              <a:rPr lang="en-US" sz="2590" dirty="0">
                <a:solidFill>
                  <a:schemeClr val="accent4"/>
                </a:solidFill>
              </a:rPr>
              <a:t>explicitly</a:t>
            </a:r>
            <a:r>
              <a:rPr lang="en-US" sz="2590" dirty="0"/>
              <a:t> specify the size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BYTE PTR  </a:t>
            </a:r>
            <a:r>
              <a:rPr lang="en-US" sz="1665" dirty="0"/>
              <a:t>– 1 Byte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WORD PTR  </a:t>
            </a:r>
            <a:r>
              <a:rPr lang="en-US" sz="1665" dirty="0"/>
              <a:t>– 2 Bytes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en-US" sz="1665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DWORD PTR </a:t>
            </a:r>
            <a:r>
              <a:rPr lang="en-US" sz="1665" dirty="0"/>
              <a:t>– 4 Bytes</a:t>
            </a:r>
            <a:endParaRPr dirty="0"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ECB09-D2E1-4D19-912E-B7AE4B8EE3C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F131014-DB2B-470F-A43E-AB2FA19789A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FD572-32B0-4F13-8E27-5B2B226F40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FACCC-9E1C-43F6-9E10-B7E3CEAAC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Size Directive – Example </a:t>
            </a:r>
            <a:endParaRPr dirty="0"/>
          </a:p>
        </p:txBody>
      </p:sp>
      <p:sp>
        <p:nvSpPr>
          <p:cNvPr id="758" name="Google Shape;758;p48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75"/>
              <a:buChar char="•"/>
            </a:pPr>
            <a:r>
              <a:rPr lang="en-US" sz="2775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BYTE PTR [eax], 8</a:t>
            </a:r>
            <a:endParaRPr sz="2775" dirty="0"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5"/>
              <a:buChar char="•"/>
            </a:pPr>
            <a:r>
              <a:rPr lang="en-US" sz="2405" dirty="0"/>
              <a:t>move byte representation of 8 into the </a:t>
            </a:r>
            <a:r>
              <a:rPr lang="en-US" sz="2405" u="sng" dirty="0">
                <a:solidFill>
                  <a:schemeClr val="accent4"/>
                </a:solidFill>
              </a:rPr>
              <a:t>single byte</a:t>
            </a:r>
            <a:r>
              <a:rPr lang="en-US" sz="2405" dirty="0">
                <a:solidFill>
                  <a:schemeClr val="accent4"/>
                </a:solidFill>
              </a:rPr>
              <a:t> </a:t>
            </a:r>
            <a:r>
              <a:rPr lang="en-US" sz="2405" dirty="0"/>
              <a:t>at the address stored in EAX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Char char="•"/>
            </a:pPr>
            <a:r>
              <a:rPr lang="en-US" sz="2775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WORD PTR [eax], 8</a:t>
            </a:r>
            <a:endParaRPr dirty="0"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5"/>
              <a:buChar char="•"/>
            </a:pPr>
            <a:r>
              <a:rPr lang="en-US" sz="2405" dirty="0"/>
              <a:t>move the </a:t>
            </a:r>
            <a:r>
              <a:rPr lang="en-US" sz="2405" dirty="0">
                <a:solidFill>
                  <a:schemeClr val="accent3"/>
                </a:solidFill>
              </a:rPr>
              <a:t>2-byte</a:t>
            </a:r>
            <a:r>
              <a:rPr lang="en-US" sz="2405" dirty="0"/>
              <a:t> representation of 8 into the </a:t>
            </a:r>
            <a:r>
              <a:rPr lang="en-US" sz="2405" u="sng" dirty="0">
                <a:solidFill>
                  <a:schemeClr val="accent4"/>
                </a:solidFill>
              </a:rPr>
              <a:t>2 bytes</a:t>
            </a:r>
            <a:r>
              <a:rPr lang="en-US" sz="2405" dirty="0">
                <a:solidFill>
                  <a:schemeClr val="accent4"/>
                </a:solidFill>
              </a:rPr>
              <a:t> </a:t>
            </a:r>
            <a:r>
              <a:rPr lang="en-US" sz="2405" dirty="0"/>
              <a:t>at the address in EAX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Char char="•"/>
            </a:pPr>
            <a:r>
              <a:rPr lang="en-US" sz="2775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DWORD PTR [eax], 8</a:t>
            </a:r>
            <a:endParaRPr dirty="0"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5"/>
              <a:buChar char="•"/>
            </a:pPr>
            <a:r>
              <a:rPr lang="en-US" sz="2405" dirty="0"/>
              <a:t>move the </a:t>
            </a:r>
            <a:r>
              <a:rPr lang="en-US" sz="2405" dirty="0">
                <a:solidFill>
                  <a:schemeClr val="accent3"/>
                </a:solidFill>
              </a:rPr>
              <a:t>4-byte</a:t>
            </a:r>
            <a:r>
              <a:rPr lang="en-US" sz="2405" dirty="0"/>
              <a:t> representation of 8 into the </a:t>
            </a:r>
            <a:r>
              <a:rPr lang="en-US" sz="2405" u="sng" dirty="0">
                <a:solidFill>
                  <a:schemeClr val="accent4"/>
                </a:solidFill>
              </a:rPr>
              <a:t>4 bytes</a:t>
            </a:r>
            <a:r>
              <a:rPr lang="en-US" sz="2405" dirty="0"/>
              <a:t> at the address in EAX</a:t>
            </a:r>
            <a:endParaRPr dirty="0"/>
          </a:p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3C926-4A3F-4003-8990-4CFB8C64528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A64189-F259-4273-8DD6-EAB2EE02E3F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C18EA-BF7B-4B8E-9C84-294FD7A7A1B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C417B-1C3D-4586-86F6-C32A16D1B0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Common Instructions Quiz</a:t>
            </a:r>
            <a:endParaRPr/>
          </a:p>
        </p:txBody>
      </p:sp>
      <p:sp>
        <p:nvSpPr>
          <p:cNvPr id="863" name="Google Shape;863;p119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/>
              <a:t>Assume EBX = 25</a:t>
            </a:r>
            <a:endParaRPr sz="259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90" dirty="0"/>
              <a:t>  What is in EAX after each of the following instructions?</a:t>
            </a:r>
            <a:endParaRPr sz="2590" dirty="0"/>
          </a:p>
          <a:p>
            <a:pPr marL="914400" lvl="1" indent="-38131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5"/>
              <a:buFont typeface="Consolas"/>
              <a:buChar char="•"/>
            </a:pPr>
            <a:r>
              <a:rPr lang="en-US" sz="2405" dirty="0">
                <a:latin typeface="Consolas"/>
                <a:ea typeface="Consolas"/>
                <a:cs typeface="Consolas"/>
                <a:sym typeface="Consolas"/>
              </a:rPr>
              <a:t> MOV EAX, EBX</a:t>
            </a:r>
            <a:endParaRPr sz="2590" dirty="0"/>
          </a:p>
          <a:p>
            <a:pPr marL="914400" lvl="1" indent="-3813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5"/>
              <a:buFont typeface="Consolas"/>
              <a:buChar char="•"/>
            </a:pPr>
            <a:r>
              <a:rPr lang="en-US" sz="2405" dirty="0">
                <a:latin typeface="Consolas"/>
                <a:ea typeface="Consolas"/>
                <a:cs typeface="Consolas"/>
                <a:sym typeface="Consolas"/>
              </a:rPr>
              <a:t> ADD EAX, EBX</a:t>
            </a:r>
            <a:endParaRPr sz="2405" dirty="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13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5"/>
              <a:buFont typeface="Consolas"/>
              <a:buChar char="•"/>
            </a:pPr>
            <a:r>
              <a:rPr lang="en-US" sz="2405" dirty="0">
                <a:latin typeface="Consolas"/>
                <a:ea typeface="Consolas"/>
                <a:cs typeface="Consolas"/>
                <a:sym typeface="Consolas"/>
              </a:rPr>
              <a:t> INC EAX</a:t>
            </a:r>
            <a:endParaRPr sz="2405" dirty="0"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/>
              <a:t>  </a:t>
            </a:r>
            <a:endParaRPr sz="2590" dirty="0"/>
          </a:p>
        </p:txBody>
      </p:sp>
      <p:sp>
        <p:nvSpPr>
          <p:cNvPr id="864" name="Google Shape;864;p119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865" name="Google Shape;865;p1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AUEHC</a:t>
            </a:r>
            <a:endParaRPr/>
          </a:p>
        </p:txBody>
      </p:sp>
      <p:sp>
        <p:nvSpPr>
          <p:cNvPr id="866" name="Google Shape;866;p119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bf1d3c977e_0_1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Common Instructions Quiz Answers</a:t>
            </a:r>
            <a:endParaRPr/>
          </a:p>
        </p:txBody>
      </p:sp>
      <p:sp>
        <p:nvSpPr>
          <p:cNvPr id="872" name="Google Shape;872;gbf1d3c977e_0_18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/>
              <a:t>Assume EBX = 25</a:t>
            </a:r>
            <a:endParaRPr sz="259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90" dirty="0"/>
              <a:t>  What is in EAX after each of the following instructions?</a:t>
            </a:r>
            <a:endParaRPr sz="2590" dirty="0"/>
          </a:p>
          <a:p>
            <a:pPr marL="914400" lvl="1" indent="-38131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5"/>
              <a:buFont typeface="Consolas"/>
              <a:buChar char="•"/>
            </a:pPr>
            <a:r>
              <a:rPr lang="en-US" sz="2405" dirty="0">
                <a:latin typeface="Consolas"/>
                <a:ea typeface="Consolas"/>
                <a:cs typeface="Consolas"/>
                <a:sym typeface="Consolas"/>
              </a:rPr>
              <a:t> MOV EAX, EBX </a:t>
            </a:r>
            <a:r>
              <a:rPr lang="en-US" sz="2800" u="none" strike="noStrike" cap="none" dirty="0">
                <a:latin typeface="Avenir Next LT Pro" panose="020B0504020202020204" pitchFamily="34" charset="0"/>
                <a:ea typeface="Cambria Math" panose="02040503050406030204" pitchFamily="18" charset="0"/>
              </a:rPr>
              <a:t>→</a:t>
            </a:r>
            <a:r>
              <a:rPr lang="en-US" sz="2405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5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EAX = 25</a:t>
            </a:r>
            <a:endParaRPr sz="2590" dirty="0">
              <a:solidFill>
                <a:schemeClr val="accent1"/>
              </a:solidFill>
            </a:endParaRPr>
          </a:p>
          <a:p>
            <a:pPr marL="914400" lvl="1" indent="-3813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5"/>
              <a:buFont typeface="Consolas"/>
              <a:buChar char="•"/>
            </a:pPr>
            <a:r>
              <a:rPr lang="en-US" sz="2405" dirty="0">
                <a:latin typeface="Consolas"/>
                <a:ea typeface="Consolas"/>
                <a:cs typeface="Consolas"/>
                <a:sym typeface="Consolas"/>
              </a:rPr>
              <a:t> ADD EAX, EBX </a:t>
            </a:r>
            <a:r>
              <a:rPr lang="en-US" sz="2800" u="none" strike="noStrike" cap="none" dirty="0">
                <a:latin typeface="Avenir Next LT Pro" panose="020B0504020202020204" pitchFamily="34" charset="0"/>
                <a:ea typeface="Cambria Math" panose="02040503050406030204" pitchFamily="18" charset="0"/>
              </a:rPr>
              <a:t>→</a:t>
            </a:r>
            <a:r>
              <a:rPr lang="en-US" sz="2405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5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EAX = 25 + 25 = 50</a:t>
            </a:r>
            <a:endParaRPr sz="2405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13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5"/>
              <a:buFont typeface="Consolas"/>
              <a:buChar char="•"/>
            </a:pPr>
            <a:r>
              <a:rPr lang="en-US" sz="2405" dirty="0">
                <a:latin typeface="Consolas"/>
                <a:ea typeface="Consolas"/>
                <a:cs typeface="Consolas"/>
                <a:sym typeface="Consolas"/>
              </a:rPr>
              <a:t> INC EAX </a:t>
            </a:r>
            <a:r>
              <a:rPr lang="en-US" sz="2800" u="none" strike="noStrike" cap="none" dirty="0">
                <a:latin typeface="Avenir Next LT Pro" panose="020B0504020202020204" pitchFamily="34" charset="0"/>
                <a:ea typeface="Cambria Math" panose="02040503050406030204" pitchFamily="18" charset="0"/>
              </a:rPr>
              <a:t>→</a:t>
            </a:r>
            <a:r>
              <a:rPr lang="en-US" sz="2405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5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EAX = 50 + 1 = 51</a:t>
            </a:r>
            <a:endParaRPr sz="2405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5" dirty="0"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/>
              <a:t>  </a:t>
            </a:r>
            <a:endParaRPr sz="2590" dirty="0"/>
          </a:p>
        </p:txBody>
      </p:sp>
      <p:sp>
        <p:nvSpPr>
          <p:cNvPr id="873" name="Google Shape;873;gbf1d3c977e_0_18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874" name="Google Shape;874;gbf1d3c977e_0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AUEHC</a:t>
            </a:r>
            <a:endParaRPr/>
          </a:p>
        </p:txBody>
      </p:sp>
      <p:sp>
        <p:nvSpPr>
          <p:cNvPr id="875" name="Google Shape;875;gbf1d3c977e_0_18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5" name="Google Shape;205;p6"/>
          <p:cNvSpPr txBox="1"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venir"/>
              <a:buNone/>
            </a:pPr>
            <a:r>
              <a:rPr lang="en-US" sz="3700" dirty="0"/>
              <a:t>Technical Skills required for Binary Reverse Engineering</a:t>
            </a:r>
            <a:endParaRPr sz="3700" dirty="0"/>
          </a:p>
        </p:txBody>
      </p:sp>
      <p:sp>
        <p:nvSpPr>
          <p:cNvPr id="206" name="Google Shape;206;p6"/>
          <p:cNvSpPr/>
          <p:nvPr/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6"/>
          <p:cNvGrpSpPr/>
          <p:nvPr/>
        </p:nvGrpSpPr>
        <p:grpSpPr>
          <a:xfrm>
            <a:off x="1048985" y="2569070"/>
            <a:ext cx="10084885" cy="3329310"/>
            <a:chOff x="210785" y="273818"/>
            <a:chExt cx="10084885" cy="3329310"/>
          </a:xfrm>
        </p:grpSpPr>
        <p:sp>
          <p:nvSpPr>
            <p:cNvPr id="209" name="Google Shape;209;p6"/>
            <p:cNvSpPr/>
            <p:nvPr/>
          </p:nvSpPr>
          <p:spPr>
            <a:xfrm>
              <a:off x="210785" y="273818"/>
              <a:ext cx="1335114" cy="1335114"/>
            </a:xfrm>
            <a:prstGeom prst="ellipse">
              <a:avLst/>
            </a:prstGeom>
            <a:solidFill>
              <a:srgbClr val="3D9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91159" y="554192"/>
              <a:ext cx="774366" cy="77436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831996" y="273818"/>
              <a:ext cx="3147056" cy="1335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6"/>
            <p:cNvSpPr txBox="1"/>
            <p:nvPr/>
          </p:nvSpPr>
          <p:spPr>
            <a:xfrm>
              <a:off x="1831996" y="273818"/>
              <a:ext cx="3147056" cy="1335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Familiarity with an assembly language	</a:t>
              </a:r>
              <a:endParaRPr dirty="0"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5527403" y="273818"/>
              <a:ext cx="1335114" cy="1335114"/>
            </a:xfrm>
            <a:prstGeom prst="ellipse">
              <a:avLst/>
            </a:prstGeom>
            <a:solidFill>
              <a:srgbClr val="5F45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5807777" y="554192"/>
              <a:ext cx="774366" cy="77436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7148614" y="273818"/>
              <a:ext cx="3147056" cy="1335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6"/>
            <p:cNvSpPr txBox="1"/>
            <p:nvPr/>
          </p:nvSpPr>
          <p:spPr>
            <a:xfrm>
              <a:off x="7148614" y="273818"/>
              <a:ext cx="3147056" cy="1335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Strong knowledge of compiled programming languages</a:t>
              </a:r>
              <a:endParaRPr dirty="0"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210785" y="2268014"/>
              <a:ext cx="1335114" cy="1335114"/>
            </a:xfrm>
            <a:prstGeom prst="ellipse">
              <a:avLst/>
            </a:prstGeom>
            <a:solidFill>
              <a:srgbClr val="BF2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91159" y="2548388"/>
              <a:ext cx="774366" cy="77436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31996" y="2268014"/>
              <a:ext cx="3147056" cy="1335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1831996" y="2268014"/>
              <a:ext cx="3147056" cy="1335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Understanding of bitwise operations and their using in encodings</a:t>
              </a:r>
              <a:endParaRPr dirty="0"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5527403" y="2268014"/>
              <a:ext cx="1335114" cy="1335114"/>
            </a:xfrm>
            <a:prstGeom prst="ellipse">
              <a:avLst/>
            </a:prstGeom>
            <a:solidFill>
              <a:srgbClr val="D13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5807777" y="2548388"/>
              <a:ext cx="774366" cy="77436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7148614" y="2268014"/>
              <a:ext cx="3147056" cy="1335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6"/>
            <p:cNvSpPr txBox="1"/>
            <p:nvPr/>
          </p:nvSpPr>
          <p:spPr>
            <a:xfrm>
              <a:off x="7148614" y="2268014"/>
              <a:ext cx="3147056" cy="1335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venir"/>
                <a:buNone/>
              </a:pPr>
              <a:r>
                <a:rPr lang="en-US" sz="22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Ability to Google</a:t>
              </a:r>
              <a:endParaRPr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31E48-2728-448D-9B79-E9B5DF982A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D285B7-BFC4-404A-8618-C0D832082FF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A1A22-871D-473F-8C92-8ED69FBD41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51613-F04C-4679-B96D-9B56E9A841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5CC95-7E71-48DA-809A-498A1300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IA-32 Assembly Crash Course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CFEAC-80C9-409D-BA01-86467E19A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Operands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F699-421F-41F5-9E86-F6D36D617FD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F5EE52-B6F6-4D4C-9D8F-01AF0B628D7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5143D-7E1A-4CF0-92A4-D8B187496B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D98E5-B469-4A51-928D-A6849B9F3A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568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1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Basic Logic Operations</a:t>
            </a:r>
            <a:endParaRPr/>
          </a:p>
        </p:txBody>
      </p:sp>
      <p:sp>
        <p:nvSpPr>
          <p:cNvPr id="891" name="Google Shape;891;p51"/>
          <p:cNvSpPr txBox="1"/>
          <p:nvPr/>
        </p:nvSpPr>
        <p:spPr>
          <a:xfrm>
            <a:off x="5982011" y="2478024"/>
            <a:ext cx="4344199" cy="179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</a:pPr>
            <a:r>
              <a:rPr lang="en-US" sz="1540" b="1" i="0" u="none" strike="noStrike" cap="none" dirty="0" err="1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xor</a:t>
            </a:r>
            <a:endParaRPr sz="1540" b="1" i="0" u="none" strike="noStrike" cap="none" dirty="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320" b="0" i="0" u="sng" strike="noStrike" cap="none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Exclusive intersection</a:t>
            </a:r>
            <a:r>
              <a:rPr lang="en-US" sz="1320" b="0" i="0" u="none" strike="noStrike" cap="none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between two values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0b1001 </a:t>
            </a:r>
            <a:r>
              <a:rPr lang="en-US" sz="132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xor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0b1010 </a:t>
            </a:r>
            <a:r>
              <a:rPr lang="en-US" dirty="0"/>
              <a:t>→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0b0011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-US" sz="132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xor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1 </a:t>
            </a:r>
            <a:r>
              <a:rPr lang="en-US" dirty="0"/>
              <a:t>→</a:t>
            </a:r>
            <a:r>
              <a:rPr lang="en-US" sz="1320" dirty="0">
                <a:latin typeface="Avenir"/>
              </a:rPr>
              <a:t> 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 </a:t>
            </a:r>
            <a:r>
              <a:rPr lang="en-US" sz="132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xor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0 </a:t>
            </a:r>
            <a:r>
              <a:rPr lang="en-US" dirty="0"/>
              <a:t>→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1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 xor1 </a:t>
            </a:r>
            <a:r>
              <a:rPr lang="en-US" dirty="0"/>
              <a:t>→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1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 </a:t>
            </a:r>
            <a:r>
              <a:rPr lang="en-US" sz="1320" b="0" i="0" u="none" strike="noStrike" cap="none" dirty="0" err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xor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0 </a:t>
            </a:r>
            <a:r>
              <a:rPr lang="en-US" dirty="0"/>
              <a:t>→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0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</p:txBody>
      </p:sp>
      <p:sp>
        <p:nvSpPr>
          <p:cNvPr id="892" name="Google Shape;892;p51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893" name="Google Shape;89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AUEHC</a:t>
            </a:r>
            <a:endParaRPr/>
          </a:p>
        </p:txBody>
      </p:sp>
      <p:sp>
        <p:nvSpPr>
          <p:cNvPr id="894" name="Google Shape;894;p51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EFEA6-33CC-402F-9C60-13D2E4CA7763}"/>
              </a:ext>
            </a:extLst>
          </p:cNvPr>
          <p:cNvSpPr txBox="1"/>
          <p:nvPr/>
        </p:nvSpPr>
        <p:spPr>
          <a:xfrm>
            <a:off x="1115568" y="4274687"/>
            <a:ext cx="3891861" cy="1912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 b="1" dirty="0">
                <a:solidFill>
                  <a:schemeClr val="accent1"/>
                </a:solidFill>
                <a:latin typeface="Avenir"/>
              </a:rPr>
              <a:t>or</a:t>
            </a:r>
            <a:endParaRPr lang="en-US" b="1" dirty="0">
              <a:solidFill>
                <a:schemeClr val="accent1"/>
              </a:solidFill>
              <a:latin typeface="Avenir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Char char="•"/>
            </a:pPr>
            <a:r>
              <a:rPr lang="en-US" sz="1320" u="sng" dirty="0">
                <a:solidFill>
                  <a:schemeClr val="accent4"/>
                </a:solidFill>
                <a:latin typeface="Avenir"/>
              </a:rPr>
              <a:t>Union</a:t>
            </a:r>
            <a:r>
              <a:rPr lang="en-US" sz="1320" dirty="0">
                <a:latin typeface="Avenir"/>
              </a:rPr>
              <a:t> between two values</a:t>
            </a:r>
            <a:endParaRPr lang="en-US" dirty="0">
              <a:latin typeface="Avenir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Char char="•"/>
            </a:pPr>
            <a:r>
              <a:rPr lang="en-US" sz="1320" dirty="0">
                <a:latin typeface="Avenir"/>
              </a:rPr>
              <a:t>0b1001 or 0b1010 </a:t>
            </a:r>
            <a:r>
              <a:rPr lang="en-US" dirty="0"/>
              <a:t>→</a:t>
            </a:r>
            <a:r>
              <a:rPr lang="en-US" sz="1320" dirty="0">
                <a:latin typeface="Avenir"/>
              </a:rPr>
              <a:t> 0b1011</a:t>
            </a:r>
            <a:endParaRPr lang="en-US" dirty="0">
              <a:latin typeface="Avenir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Char char="•"/>
            </a:pPr>
            <a:r>
              <a:rPr lang="en-US" sz="1320" dirty="0">
                <a:latin typeface="Avenir"/>
              </a:rPr>
              <a:t>Truth Table</a:t>
            </a:r>
            <a:endParaRPr lang="en-US" dirty="0">
              <a:latin typeface="Avenir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Avenir"/>
              </a:rPr>
              <a:t>1 or 1 </a:t>
            </a:r>
            <a:r>
              <a:rPr lang="en-US" sz="1100" dirty="0"/>
              <a:t>→</a:t>
            </a:r>
            <a:r>
              <a:rPr lang="en-US" sz="1100" dirty="0">
                <a:latin typeface="Avenir"/>
              </a:rPr>
              <a:t> 1</a:t>
            </a:r>
            <a:endParaRPr lang="en-US" dirty="0">
              <a:latin typeface="Avenir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Avenir"/>
              </a:rPr>
              <a:t>1 or 0 </a:t>
            </a:r>
            <a:r>
              <a:rPr lang="en-US" sz="1100" dirty="0"/>
              <a:t>→</a:t>
            </a:r>
            <a:r>
              <a:rPr lang="en-US" sz="1100" dirty="0">
                <a:latin typeface="Avenir"/>
              </a:rPr>
              <a:t> 1</a:t>
            </a:r>
            <a:endParaRPr lang="en-US" dirty="0">
              <a:latin typeface="Avenir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Avenir"/>
              </a:rPr>
              <a:t>0 or 1 </a:t>
            </a:r>
            <a:r>
              <a:rPr lang="en-US" sz="1100" dirty="0"/>
              <a:t>→</a:t>
            </a:r>
            <a:r>
              <a:rPr lang="en-US" sz="1100" dirty="0">
                <a:latin typeface="Avenir"/>
              </a:rPr>
              <a:t> 1</a:t>
            </a:r>
            <a:endParaRPr lang="en-US" dirty="0">
              <a:latin typeface="Avenir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Char char="•"/>
            </a:pPr>
            <a:r>
              <a:rPr lang="en-US" sz="1100" dirty="0">
                <a:latin typeface="Avenir"/>
              </a:rPr>
              <a:t>0 or 0 </a:t>
            </a:r>
            <a:r>
              <a:rPr lang="en-US" sz="1100" dirty="0"/>
              <a:t>→</a:t>
            </a:r>
            <a:r>
              <a:rPr lang="en-US" sz="1100" dirty="0">
                <a:latin typeface="Avenir"/>
              </a:rPr>
              <a:t> 0</a:t>
            </a:r>
            <a:endParaRPr lang="en-US" dirty="0">
              <a:latin typeface="Aveni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9CB038-F1FC-4FD4-B651-7DDFB1E5E055}"/>
              </a:ext>
            </a:extLst>
          </p:cNvPr>
          <p:cNvSpPr txBox="1"/>
          <p:nvPr/>
        </p:nvSpPr>
        <p:spPr>
          <a:xfrm>
            <a:off x="5982011" y="4274687"/>
            <a:ext cx="4897483" cy="1509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</a:pPr>
            <a:r>
              <a:rPr lang="en-US" sz="1540" b="1" i="0" u="none" strike="noStrike" cap="none" dirty="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not</a:t>
            </a:r>
            <a:endParaRPr lang="en-US" sz="1400" b="1" i="0" u="none" strike="noStrike" cap="none" dirty="0">
              <a:solidFill>
                <a:schemeClr val="accent1"/>
              </a:solidFill>
              <a:latin typeface="Avenir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320" b="0" i="0" u="sng" strike="noStrike" cap="none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Negation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of value</a:t>
            </a:r>
            <a:endParaRPr lang="en-US"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 0b1001 </a:t>
            </a:r>
            <a:r>
              <a:rPr lang="en-US" dirty="0"/>
              <a:t>→</a:t>
            </a: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0b0110</a:t>
            </a:r>
            <a:endParaRPr lang="en-US"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Char char="•"/>
            </a:pPr>
            <a:r>
              <a:rPr lang="en-US" sz="132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Truth Table</a:t>
            </a:r>
            <a:endParaRPr lang="en-US"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 1 </a:t>
            </a:r>
            <a:r>
              <a:rPr lang="en-US" sz="1100" dirty="0"/>
              <a:t>→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0</a:t>
            </a:r>
            <a:endParaRPr lang="en-US"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 0 </a:t>
            </a:r>
            <a:r>
              <a:rPr lang="en-US" sz="1100" dirty="0"/>
              <a:t>→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1</a:t>
            </a:r>
            <a:endParaRPr lang="en-US" sz="1400" b="0" i="0" u="none" strike="noStrike" cap="none" dirty="0">
              <a:solidFill>
                <a:srgbClr val="000000"/>
              </a:solidFill>
              <a:latin typeface="Avenir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1B20B6-9C91-4CA7-AC61-D86C6AEDF1BD}"/>
              </a:ext>
            </a:extLst>
          </p:cNvPr>
          <p:cNvSpPr txBox="1"/>
          <p:nvPr/>
        </p:nvSpPr>
        <p:spPr>
          <a:xfrm>
            <a:off x="1115568" y="2474105"/>
            <a:ext cx="4209101" cy="1831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 b="1" dirty="0">
                <a:solidFill>
                  <a:schemeClr val="accent1"/>
                </a:solidFill>
                <a:latin typeface="Avenir"/>
              </a:rPr>
              <a:t>and</a:t>
            </a:r>
            <a:endParaRPr lang="en-US" b="1" dirty="0">
              <a:solidFill>
                <a:schemeClr val="accent1"/>
              </a:solidFill>
              <a:latin typeface="Avenir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0"/>
              <a:buChar char="•"/>
            </a:pPr>
            <a:r>
              <a:rPr lang="en-US" sz="1320" u="sng" dirty="0">
                <a:solidFill>
                  <a:schemeClr val="accent4"/>
                </a:solidFill>
                <a:latin typeface="Avenir"/>
              </a:rPr>
              <a:t>Intersection</a:t>
            </a:r>
            <a:r>
              <a:rPr lang="en-US" sz="1320" dirty="0">
                <a:latin typeface="Avenir"/>
              </a:rPr>
              <a:t> between two values</a:t>
            </a:r>
            <a:endParaRPr lang="en-US" dirty="0">
              <a:latin typeface="Avenir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Char char="•"/>
            </a:pPr>
            <a:r>
              <a:rPr lang="en-US" sz="1320" dirty="0">
                <a:latin typeface="Avenir"/>
              </a:rPr>
              <a:t>0b1001 and 0b1010 </a:t>
            </a:r>
            <a:r>
              <a:rPr lang="en-US" dirty="0"/>
              <a:t>→</a:t>
            </a:r>
            <a:r>
              <a:rPr lang="en-US" sz="1320" dirty="0">
                <a:latin typeface="Avenir"/>
              </a:rPr>
              <a:t> 0b1000</a:t>
            </a:r>
            <a:endParaRPr lang="en-US" dirty="0">
              <a:latin typeface="Avenir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Char char="•"/>
            </a:pPr>
            <a:r>
              <a:rPr lang="en-US" sz="1320" dirty="0">
                <a:latin typeface="Avenir"/>
              </a:rPr>
              <a:t>1 and 1 </a:t>
            </a:r>
            <a:r>
              <a:rPr lang="en-US" dirty="0"/>
              <a:t>→ </a:t>
            </a:r>
            <a:r>
              <a:rPr lang="en-US" sz="1320" dirty="0">
                <a:latin typeface="Avenir"/>
              </a:rPr>
              <a:t>1</a:t>
            </a:r>
            <a:endParaRPr lang="en-US" dirty="0">
              <a:latin typeface="Avenir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Char char="•"/>
            </a:pPr>
            <a:r>
              <a:rPr lang="en-US" sz="1320" dirty="0">
                <a:latin typeface="Avenir"/>
              </a:rPr>
              <a:t>1 and 0 </a:t>
            </a:r>
            <a:r>
              <a:rPr lang="en-US" dirty="0"/>
              <a:t>→</a:t>
            </a:r>
            <a:r>
              <a:rPr lang="en-US" sz="1320" dirty="0">
                <a:latin typeface="Avenir"/>
              </a:rPr>
              <a:t> 0</a:t>
            </a:r>
            <a:endParaRPr lang="en-US" dirty="0">
              <a:latin typeface="Avenir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Char char="•"/>
            </a:pPr>
            <a:r>
              <a:rPr lang="en-US" sz="1320" dirty="0">
                <a:latin typeface="Avenir"/>
              </a:rPr>
              <a:t>0 and 1 </a:t>
            </a:r>
            <a:r>
              <a:rPr lang="en-US" dirty="0"/>
              <a:t>→</a:t>
            </a:r>
            <a:r>
              <a:rPr lang="en-US" sz="1320" dirty="0">
                <a:latin typeface="Avenir"/>
              </a:rPr>
              <a:t> 0</a:t>
            </a:r>
            <a:endParaRPr lang="en-US" dirty="0">
              <a:latin typeface="Avenir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320"/>
              <a:buChar char="•"/>
            </a:pPr>
            <a:r>
              <a:rPr lang="en-US" sz="1320" dirty="0">
                <a:latin typeface="Avenir"/>
              </a:rPr>
              <a:t>0 and 0 </a:t>
            </a:r>
            <a:r>
              <a:rPr lang="en-US" dirty="0"/>
              <a:t>→</a:t>
            </a:r>
            <a:r>
              <a:rPr lang="en-US" sz="1320" dirty="0">
                <a:latin typeface="Avenir"/>
              </a:rPr>
              <a:t> 0</a:t>
            </a:r>
            <a:endParaRPr lang="en-US" dirty="0">
              <a:latin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" grpId="0"/>
      <p:bldP spid="9" grpId="0"/>
      <p:bldP spid="11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AND</a:t>
            </a:r>
            <a:endParaRPr dirty="0"/>
          </a:p>
        </p:txBody>
      </p:sp>
      <p:sp>
        <p:nvSpPr>
          <p:cNvPr id="794" name="Google Shape;794;p52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and destination, source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Performs a </a:t>
            </a:r>
            <a:r>
              <a:rPr lang="en-US" sz="2590" u="sng" dirty="0">
                <a:solidFill>
                  <a:schemeClr val="accent4"/>
                </a:solidFill>
              </a:rPr>
              <a:t>bitwise and</a:t>
            </a:r>
            <a:r>
              <a:rPr lang="en-US" sz="2590" dirty="0">
                <a:solidFill>
                  <a:schemeClr val="accent4"/>
                </a:solidFill>
              </a:rPr>
              <a:t> </a:t>
            </a:r>
            <a:r>
              <a:rPr lang="en-US" sz="2590" dirty="0"/>
              <a:t>on </a:t>
            </a:r>
            <a:r>
              <a:rPr lang="en-US" sz="2590" i="1" dirty="0">
                <a:solidFill>
                  <a:schemeClr val="accent3"/>
                </a:solidFill>
              </a:rPr>
              <a:t>destination</a:t>
            </a:r>
            <a:r>
              <a:rPr lang="en-US" sz="2590" dirty="0"/>
              <a:t> and </a:t>
            </a:r>
            <a:r>
              <a:rPr lang="en-US" sz="2590" i="1" dirty="0">
                <a:solidFill>
                  <a:schemeClr val="accent3"/>
                </a:solidFill>
              </a:rPr>
              <a:t>source</a:t>
            </a:r>
            <a:r>
              <a:rPr lang="en-US" sz="2590" dirty="0"/>
              <a:t> and stores result in </a:t>
            </a:r>
            <a:r>
              <a:rPr lang="en-US" sz="2590" i="1" dirty="0">
                <a:solidFill>
                  <a:schemeClr val="accent3"/>
                </a:solidFill>
              </a:rPr>
              <a:t>destination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Example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4 (0b0101)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EBX, 8 (0b1001)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and EAX, EBX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50" dirty="0">
                <a:solidFill>
                  <a:schemeClr val="accent4"/>
                </a:solidFill>
              </a:rPr>
              <a:t>EAX contains 1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277A9-2E22-47E9-906C-382048D431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CAAC41A-9478-42B3-8D23-3693962CEB1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3C6E1-140F-48BA-A4FA-FBBBBC20F7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04C1B-0EAA-4FEF-9A97-71F8A49F6B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OR</a:t>
            </a:r>
            <a:endParaRPr dirty="0"/>
          </a:p>
        </p:txBody>
      </p:sp>
      <p:sp>
        <p:nvSpPr>
          <p:cNvPr id="803" name="Google Shape;803;p5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or destination, source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Performs a </a:t>
            </a:r>
            <a:r>
              <a:rPr lang="en-US" sz="2590" u="sng" dirty="0">
                <a:solidFill>
                  <a:schemeClr val="accent4"/>
                </a:solidFill>
              </a:rPr>
              <a:t>bitwise or</a:t>
            </a:r>
            <a:r>
              <a:rPr lang="en-US" sz="2590" b="1" dirty="0"/>
              <a:t> </a:t>
            </a:r>
            <a:r>
              <a:rPr lang="en-US" sz="2590" dirty="0"/>
              <a:t>on </a:t>
            </a:r>
            <a:r>
              <a:rPr lang="en-US" sz="2590" i="1" dirty="0">
                <a:solidFill>
                  <a:schemeClr val="accent3"/>
                </a:solidFill>
              </a:rPr>
              <a:t>destination</a:t>
            </a:r>
            <a:r>
              <a:rPr lang="en-US" sz="2590" dirty="0"/>
              <a:t> and </a:t>
            </a:r>
            <a:r>
              <a:rPr lang="en-US" sz="2590" i="1" dirty="0">
                <a:solidFill>
                  <a:schemeClr val="accent3"/>
                </a:solidFill>
              </a:rPr>
              <a:t>source</a:t>
            </a:r>
            <a:r>
              <a:rPr lang="en-US" sz="2590" dirty="0"/>
              <a:t> and stores result in </a:t>
            </a:r>
            <a:r>
              <a:rPr lang="en-US" sz="2590" i="1" dirty="0">
                <a:solidFill>
                  <a:schemeClr val="accent3"/>
                </a:solidFill>
              </a:rPr>
              <a:t>destination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Example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59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5 (0b0101)</a:t>
            </a:r>
            <a:endParaRPr sz="2590"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59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EBX, 9 (0b1001)</a:t>
            </a:r>
            <a:endParaRPr sz="2590"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59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or EAX, EBX</a:t>
            </a:r>
          </a:p>
          <a:p>
            <a:pPr marL="914400" lvl="2" indent="0">
              <a:lnSpc>
                <a:spcPct val="100000"/>
              </a:lnSpc>
              <a:buSzPts val="2220"/>
              <a:buNone/>
            </a:pPr>
            <a:r>
              <a:rPr lang="en-US" sz="1850" dirty="0">
                <a:solidFill>
                  <a:schemeClr val="accent4"/>
                </a:solidFill>
              </a:rPr>
              <a:t>EAX contains 13 (0b1101)</a:t>
            </a:r>
            <a:endParaRPr sz="1850" dirty="0">
              <a:solidFill>
                <a:schemeClr val="accent4"/>
              </a:solidFill>
            </a:endParaRPr>
          </a:p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 i="1" dirty="0"/>
          </a:p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 dirty="0"/>
          </a:p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09A0D-81A6-44BB-8E3C-BCCC5622708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B8085C-65A8-4A48-9737-3F4A3121FDD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B7C95-A1C1-4636-B3A0-9A8DAEFE1A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9AFFB-3113-4AF0-8D47-8AF4138BA6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XOR</a:t>
            </a:r>
            <a:endParaRPr dirty="0"/>
          </a:p>
        </p:txBody>
      </p:sp>
      <p:sp>
        <p:nvSpPr>
          <p:cNvPr id="812" name="Google Shape;812;p5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xor destination, source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Performs a </a:t>
            </a:r>
            <a:r>
              <a:rPr lang="en-US" sz="2590" u="sng" dirty="0">
                <a:solidFill>
                  <a:schemeClr val="accent4"/>
                </a:solidFill>
              </a:rPr>
              <a:t>bitwise xor</a:t>
            </a:r>
            <a:r>
              <a:rPr lang="en-US" sz="2590" dirty="0">
                <a:solidFill>
                  <a:schemeClr val="accent4"/>
                </a:solidFill>
              </a:rPr>
              <a:t> </a:t>
            </a:r>
            <a:r>
              <a:rPr lang="en-US" sz="2590" dirty="0"/>
              <a:t>on </a:t>
            </a:r>
            <a:r>
              <a:rPr lang="en-US" sz="2590" i="1" dirty="0">
                <a:solidFill>
                  <a:schemeClr val="accent3"/>
                </a:solidFill>
              </a:rPr>
              <a:t>destination</a:t>
            </a:r>
            <a:r>
              <a:rPr lang="en-US" sz="2590" dirty="0"/>
              <a:t> and </a:t>
            </a:r>
            <a:r>
              <a:rPr lang="en-US" sz="2590" i="1" dirty="0">
                <a:solidFill>
                  <a:schemeClr val="accent3"/>
                </a:solidFill>
              </a:rPr>
              <a:t>source</a:t>
            </a:r>
            <a:r>
              <a:rPr lang="en-US" sz="2590" dirty="0"/>
              <a:t> and stores result in </a:t>
            </a:r>
            <a:r>
              <a:rPr lang="en-US" sz="2590" i="1" dirty="0">
                <a:solidFill>
                  <a:schemeClr val="accent3"/>
                </a:solidFill>
              </a:rPr>
              <a:t>destination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Example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59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5 (0b0101)</a:t>
            </a:r>
            <a:endParaRPr sz="2590"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59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EBX, 9 (0b1001)</a:t>
            </a:r>
            <a:endParaRPr sz="2590"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59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xor EAX, EBX</a:t>
            </a:r>
            <a:endParaRPr sz="2590"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850" dirty="0">
                <a:solidFill>
                  <a:schemeClr val="accent4"/>
                </a:solidFill>
              </a:rPr>
              <a:t>EAX contains 12 (0b1100)</a:t>
            </a:r>
            <a:endParaRPr dirty="0">
              <a:solidFill>
                <a:schemeClr val="accent4"/>
              </a:solidFill>
            </a:endParaRPr>
          </a:p>
          <a:p>
            <a:pPr marL="228600" lvl="0" indent="-6413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4D885-42EC-48F2-996C-8A1F9CFE7E1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338641B-8CF8-4003-AC0A-9B9A7836C9A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CD110-71D8-4BA5-B92C-B7E5C1BC9D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44B0F-0DDF-43AE-A69C-A3741B1265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5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NOT</a:t>
            </a:r>
            <a:endParaRPr dirty="0"/>
          </a:p>
        </p:txBody>
      </p:sp>
      <p:sp>
        <p:nvSpPr>
          <p:cNvPr id="821" name="Google Shape;821;p55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not destination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Performs a </a:t>
            </a:r>
            <a:r>
              <a:rPr lang="en-US" u="sng" dirty="0">
                <a:solidFill>
                  <a:schemeClr val="accent4"/>
                </a:solidFill>
              </a:rPr>
              <a:t>bitwise negation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/>
              <a:t>on </a:t>
            </a:r>
            <a:r>
              <a:rPr lang="en-US" i="1" dirty="0">
                <a:solidFill>
                  <a:schemeClr val="accent3"/>
                </a:solidFill>
              </a:rPr>
              <a:t>destination</a:t>
            </a:r>
            <a:r>
              <a:rPr lang="en-US" dirty="0"/>
              <a:t> and stores in </a:t>
            </a:r>
            <a:r>
              <a:rPr lang="en-US" i="1" dirty="0">
                <a:solidFill>
                  <a:schemeClr val="accent3"/>
                </a:solidFill>
              </a:rPr>
              <a:t>destination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Example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6 (0b0110)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not AL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solidFill>
                  <a:schemeClr val="accent4"/>
                </a:solidFill>
              </a:rPr>
              <a:t>EAX contains 9 (0b1001)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561A2-A892-42FA-9C87-20707D2C99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DCCD2BC-CA53-4621-85AD-BB09DF7936D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65035-87A4-4185-AB52-D243CF1D60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FCEBE-C798-4ED9-99FB-DA7F646B4B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NEG</a:t>
            </a:r>
            <a:endParaRPr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neg destination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Replaces</a:t>
            </a:r>
            <a:r>
              <a:rPr lang="en-US" dirty="0"/>
              <a:t> value of </a:t>
            </a:r>
            <a:r>
              <a:rPr lang="en-US" i="1" dirty="0">
                <a:solidFill>
                  <a:schemeClr val="accent3"/>
                </a:solidFill>
              </a:rPr>
              <a:t>destination</a:t>
            </a:r>
            <a:r>
              <a:rPr lang="en-US" dirty="0"/>
              <a:t> with </a:t>
            </a:r>
            <a:r>
              <a:rPr lang="en-US" u="sng" dirty="0">
                <a:solidFill>
                  <a:schemeClr val="accent4"/>
                </a:solidFill>
              </a:rPr>
              <a:t>two’s complement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 Example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6 (0b0110)</a:t>
            </a:r>
            <a:endParaRPr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neg EAX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solidFill>
                  <a:schemeClr val="accent4"/>
                </a:solidFill>
              </a:rPr>
              <a:t>EAX contains -6 (0b1010)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BD936-3B8E-4A4C-AFEC-F592B60AA6D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354623-35CB-471E-BB47-CEC1B2924DB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3E390-543F-4708-84E9-6EA97750BE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08819-E2C2-4CC4-BDFB-6E1E90EC66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7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Two’s Complement</a:t>
            </a:r>
            <a:endParaRPr/>
          </a:p>
        </p:txBody>
      </p:sp>
      <p:sp>
        <p:nvSpPr>
          <p:cNvPr id="945" name="Google Shape;945;p57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Method of </a:t>
            </a:r>
            <a:r>
              <a:rPr lang="en-US" sz="2590" dirty="0">
                <a:solidFill>
                  <a:schemeClr val="accent3"/>
                </a:solidFill>
              </a:rPr>
              <a:t>signed</a:t>
            </a:r>
            <a:r>
              <a:rPr lang="en-US" sz="2590" dirty="0"/>
              <a:t> number representation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Method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Swap bits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 dirty="0"/>
              <a:t>Add 1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dirty="0"/>
              <a:t>Example -7 </a:t>
            </a:r>
            <a:r>
              <a:rPr lang="en-US" sz="2590" dirty="0">
                <a:latin typeface="Avenir Next LT Pro" panose="020B0504020202020204" pitchFamily="34" charset="0"/>
              </a:rPr>
              <a:t>→</a:t>
            </a:r>
            <a:r>
              <a:rPr lang="en-US" sz="2590" dirty="0"/>
              <a:t> 0b0111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 dirty="0">
                <a:latin typeface="Courier New"/>
                <a:ea typeface="Courier New"/>
                <a:cs typeface="Courier New"/>
                <a:sym typeface="Courier New"/>
              </a:rPr>
              <a:t>0b0111	; 7 in binary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 dirty="0">
                <a:latin typeface="Courier New"/>
                <a:ea typeface="Courier New"/>
                <a:cs typeface="Courier New"/>
                <a:sym typeface="Courier New"/>
              </a:rPr>
              <a:t>0b1000	; swap bits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r>
              <a:rPr lang="en-US" sz="2220" dirty="0">
                <a:latin typeface="Courier New"/>
                <a:ea typeface="Courier New"/>
                <a:cs typeface="Courier New"/>
                <a:sym typeface="Courier New"/>
              </a:rPr>
              <a:t>0b1001	; add 1</a:t>
            </a:r>
            <a:endParaRPr dirty="0"/>
          </a:p>
        </p:txBody>
      </p:sp>
      <p:sp>
        <p:nvSpPr>
          <p:cNvPr id="946" name="Google Shape;946;p57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947" name="Google Shape;947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AUEHC</a:t>
            </a:r>
            <a:endParaRPr/>
          </a:p>
        </p:txBody>
      </p:sp>
      <p:sp>
        <p:nvSpPr>
          <p:cNvPr id="948" name="Google Shape;948;p57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f1d3c977e_0_3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Logical Quiz</a:t>
            </a:r>
            <a:endParaRPr/>
          </a:p>
        </p:txBody>
      </p:sp>
      <p:sp>
        <p:nvSpPr>
          <p:cNvPr id="954" name="Google Shape;954;gbf1d3c977e_0_3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Assume EAX = 0b0101 and EBX = 0b0010</a:t>
            </a:r>
          </a:p>
          <a:p>
            <a:pPr marL="508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sym typeface="Consolas"/>
              </a:rPr>
              <a:t>	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sym typeface="Consolas"/>
              </a:rPr>
              <a:t>and EAX, EBX            </a:t>
            </a:r>
            <a:endParaRPr lang="en-US" sz="1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Assume EAX = 0b0111 and EBX = 0b0100</a:t>
            </a:r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590" dirty="0">
                <a:solidFill>
                  <a:schemeClr val="accent4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	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or EAX, EBX</a:t>
            </a:r>
            <a:endParaRPr lang="en-US" sz="1000" dirty="0"/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What is the two’s complement of 0b0110?</a:t>
            </a:r>
            <a:endParaRPr dirty="0"/>
          </a:p>
        </p:txBody>
      </p:sp>
      <p:sp>
        <p:nvSpPr>
          <p:cNvPr id="955" name="Google Shape;955;gbf1d3c977e_0_34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956" name="Google Shape;956;gbf1d3c977e_0_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AUEHC</a:t>
            </a:r>
            <a:endParaRPr/>
          </a:p>
        </p:txBody>
      </p:sp>
      <p:sp>
        <p:nvSpPr>
          <p:cNvPr id="957" name="Google Shape;957;gbf1d3c977e_0_34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bf1d3c977e_0_3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Logical Quiz</a:t>
            </a:r>
            <a:endParaRPr/>
          </a:p>
        </p:txBody>
      </p:sp>
      <p:sp>
        <p:nvSpPr>
          <p:cNvPr id="954" name="Google Shape;954;gbf1d3c977e_0_3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Assume EAX = 0b0101 and EBX = 0b0010</a:t>
            </a:r>
          </a:p>
          <a:p>
            <a:pPr marL="508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sym typeface="Consolas"/>
              </a:rPr>
              <a:t>	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sym typeface="Consolas"/>
              </a:rPr>
              <a:t>and EAX, EBX </a:t>
            </a:r>
            <a:r>
              <a:rPr lang="en-US" sz="2400" u="none" strike="noStrike" cap="none" dirty="0">
                <a:latin typeface="Avenir Next LT Pro" panose="020B0504020202020204" pitchFamily="34" charset="0"/>
                <a:ea typeface="Cambria Math" panose="02040503050406030204" pitchFamily="18" charset="0"/>
              </a:rPr>
              <a:t>→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sym typeface="Consolas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sym typeface="Consolas"/>
              </a:rPr>
              <a:t>EAX = 0b0101 &amp; 0b0010 = 0b0000</a:t>
            </a:r>
          </a:p>
          <a:p>
            <a:pPr marL="508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endParaRPr lang="en-US" sz="10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Assume EAX = 0b0111 and EBX = 0b0100</a:t>
            </a:r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590" dirty="0">
                <a:solidFill>
                  <a:schemeClr val="accent4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	</a:t>
            </a:r>
            <a:r>
              <a:rPr lang="en-US" sz="2400" dirty="0">
                <a:solidFill>
                  <a:schemeClr val="accent4"/>
                </a:solidFill>
                <a:latin typeface="Consolas" panose="020B0609020204030204" pitchFamily="49" charset="0"/>
                <a:ea typeface="Consolas"/>
                <a:cs typeface="Consolas"/>
                <a:sym typeface="Consolas"/>
              </a:rPr>
              <a:t>or EAX, EBX </a:t>
            </a:r>
            <a:r>
              <a:rPr lang="en-US" sz="2400" u="none" strike="noStrike" cap="none" dirty="0">
                <a:latin typeface="Avenir Next LT Pro" panose="020B0504020202020204" pitchFamily="34" charset="0"/>
                <a:ea typeface="Cambria Math" panose="02040503050406030204" pitchFamily="18" charset="0"/>
              </a:rPr>
              <a:t>→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sym typeface="Consolas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sym typeface="Consolas"/>
              </a:rPr>
              <a:t>EAX = 0b0101 | 0b0100 = 0b0101</a:t>
            </a:r>
            <a:endParaRPr lang="en-US" sz="2400" dirty="0"/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What is the two’s complement of 0b0110?</a:t>
            </a:r>
          </a:p>
          <a:p>
            <a:pPr marL="50800" indent="0">
              <a:lnSpc>
                <a:spcPct val="100000"/>
              </a:lnSpc>
              <a:spcBef>
                <a:spcPts val="0"/>
              </a:spcBef>
              <a:buSzPts val="2800"/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accent1"/>
                </a:solidFill>
              </a:rPr>
              <a:t>0b1010</a:t>
            </a:r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955" name="Google Shape;955;gbf1d3c977e_0_34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956" name="Google Shape;956;gbf1d3c977e_0_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AUEHC</a:t>
            </a:r>
            <a:endParaRPr/>
          </a:p>
        </p:txBody>
      </p:sp>
      <p:sp>
        <p:nvSpPr>
          <p:cNvPr id="957" name="Google Shape;957;gbf1d3c977e_0_34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84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7"/>
          <p:cNvSpPr txBox="1"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Where Binary Reverse Engineering is used</a:t>
            </a:r>
            <a:endParaRPr dirty="0"/>
          </a:p>
        </p:txBody>
      </p:sp>
      <p:sp>
        <p:nvSpPr>
          <p:cNvPr id="234" name="Google Shape;234;p7"/>
          <p:cNvSpPr/>
          <p:nvPr/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rgbClr val="595959">
              <a:alpha val="29803"/>
            </a:srgbClr>
          </a:solidFill>
          <a:ln w="9525" cap="flat" cmpd="sng">
            <a:solidFill>
              <a:srgbClr val="595959">
                <a:alpha val="2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 rot="10800000" flipH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6" name="Google Shape;236;p7"/>
          <p:cNvGrpSpPr/>
          <p:nvPr/>
        </p:nvGrpSpPr>
        <p:grpSpPr>
          <a:xfrm>
            <a:off x="1407279" y="2916082"/>
            <a:ext cx="9377440" cy="2377891"/>
            <a:chOff x="569079" y="989816"/>
            <a:chExt cx="9377440" cy="2377891"/>
          </a:xfrm>
        </p:grpSpPr>
        <p:sp>
          <p:nvSpPr>
            <p:cNvPr id="237" name="Google Shape;237;p7"/>
            <p:cNvSpPr/>
            <p:nvPr/>
          </p:nvSpPr>
          <p:spPr>
            <a:xfrm>
              <a:off x="973190" y="989816"/>
              <a:ext cx="1264141" cy="1264141"/>
            </a:xfrm>
            <a:prstGeom prst="ellipse">
              <a:avLst/>
            </a:prstGeom>
            <a:solidFill>
              <a:srgbClr val="3D9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1242597" y="1259224"/>
              <a:ext cx="725326" cy="72532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69079" y="2647707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569079" y="2647707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US" sz="23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MALWARE ANALYSIS</a:t>
              </a:r>
              <a:endParaRPr dirty="0"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3408216" y="989816"/>
              <a:ext cx="1264141" cy="1264141"/>
            </a:xfrm>
            <a:prstGeom prst="ellipse">
              <a:avLst/>
            </a:prstGeom>
            <a:solidFill>
              <a:srgbClr val="5F45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3677623" y="1259224"/>
              <a:ext cx="725326" cy="72532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3004105" y="2647707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7"/>
            <p:cNvSpPr txBox="1"/>
            <p:nvPr/>
          </p:nvSpPr>
          <p:spPr>
            <a:xfrm>
              <a:off x="3004105" y="2647707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US" sz="23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BINARY EXPLOITATION</a:t>
              </a:r>
              <a:endParaRPr dirty="0"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5843242" y="989816"/>
              <a:ext cx="1264141" cy="1264141"/>
            </a:xfrm>
            <a:prstGeom prst="ellipse">
              <a:avLst/>
            </a:prstGeom>
            <a:solidFill>
              <a:srgbClr val="BF2B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6112649" y="1259224"/>
              <a:ext cx="725326" cy="72532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5439131" y="2647707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5439131" y="2647707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US" sz="23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LEGACY CODE SUPPORT</a:t>
              </a:r>
              <a:endParaRPr dirty="0"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8278268" y="989816"/>
              <a:ext cx="1264141" cy="1264141"/>
            </a:xfrm>
            <a:prstGeom prst="ellipse">
              <a:avLst/>
            </a:prstGeom>
            <a:solidFill>
              <a:srgbClr val="D13D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8547675" y="1259224"/>
              <a:ext cx="725326" cy="72532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7874157" y="2647707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7874157" y="2647707"/>
              <a:ext cx="20723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venir"/>
                <a:buNone/>
              </a:pPr>
              <a:r>
                <a:rPr lang="en-US" sz="23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CODE THEFT</a:t>
              </a:r>
              <a:endParaRPr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14B7D-0300-4843-A1AC-E4F86F06E88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DDA0574-1FB5-42CB-87C4-66E7795E6B94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934DC-E6E1-43F0-BE56-D21C70B863C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EEA23-0C5A-4E4F-8258-5BD6A1EEC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78D1-755A-4A80-B36A-103BE8C9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IA-32 Assembly Crash Course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30E32-F526-44A2-A88A-613023FFB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4DDC-5060-4A48-A236-7EA170D85BB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F5EE52-B6F6-4D4C-9D8F-01AF0B628D7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DE4C0-E6BE-46AB-960C-A19E7F9FAE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1B781-BDCB-4B1C-879C-4CD26BEEF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18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0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Labels</a:t>
            </a:r>
            <a:endParaRPr dirty="0"/>
          </a:p>
        </p:txBody>
      </p:sp>
      <p:sp>
        <p:nvSpPr>
          <p:cNvPr id="864" name="Google Shape;864;p60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&lt;label&gt; is used to refer to a </a:t>
            </a:r>
            <a:r>
              <a:rPr lang="en-US" dirty="0">
                <a:solidFill>
                  <a:schemeClr val="accent4"/>
                </a:solidFill>
              </a:rPr>
              <a:t>labeled location </a:t>
            </a:r>
            <a:r>
              <a:rPr lang="en-US" dirty="0"/>
              <a:t>in the program code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Can be added anywhere by using the following format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dirty="0">
                <a:solidFill>
                  <a:schemeClr val="accent3"/>
                </a:solidFill>
              </a:rPr>
              <a:t>&lt;label&gt;: 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Example: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main: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0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 eax, 10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29C9-2934-4C17-9071-D6AF33A2E3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DC7C63-1440-4FB5-B5C7-DFE3076394F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17EA8-004C-4AB1-958D-95EC80BE26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E43AA-9E3E-48D7-B93A-42C9BDEAF3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73BE-B8EF-4B46-A984-0AB9903E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Flags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20570-37E7-4E46-ABA2-2EF8DEC04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2400" dirty="0"/>
              <a:t>Flags can determine execution </a:t>
            </a:r>
            <a:r>
              <a:rPr lang="en-US" sz="2400" dirty="0">
                <a:solidFill>
                  <a:schemeClr val="accent4"/>
                </a:solidFill>
              </a:rPr>
              <a:t>flow</a:t>
            </a:r>
            <a:r>
              <a:rPr lang="en-US" sz="2400" dirty="0"/>
              <a:t> and are extremely </a:t>
            </a:r>
            <a:r>
              <a:rPr lang="en-US" sz="2400" dirty="0">
                <a:solidFill>
                  <a:schemeClr val="accent4"/>
                </a:solidFill>
              </a:rPr>
              <a:t>important</a:t>
            </a:r>
            <a:endParaRPr lang="en-US" sz="4800" dirty="0">
              <a:solidFill>
                <a:schemeClr val="accent4"/>
              </a:solidFill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lang="en-US" sz="2400" dirty="0"/>
              <a:t>Common Flags</a:t>
            </a:r>
            <a:endParaRPr lang="en-US" sz="48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30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ZF</a:t>
            </a:r>
            <a:r>
              <a:rPr lang="en-US" dirty="0"/>
              <a:t>: set to one when the result of an operation is </a:t>
            </a:r>
            <a:r>
              <a:rPr lang="en-US" u="sng" dirty="0">
                <a:solidFill>
                  <a:schemeClr val="accent4"/>
                </a:solidFill>
              </a:rPr>
              <a:t>equal to zero</a:t>
            </a:r>
            <a:r>
              <a:rPr lang="en-US" dirty="0"/>
              <a:t>; otherwise, it is cleared to zero.</a:t>
            </a:r>
            <a:endParaRPr lang="en-US" sz="44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30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CF</a:t>
            </a:r>
            <a:r>
              <a:rPr lang="en-US" dirty="0"/>
              <a:t>: set when the result of an operation is </a:t>
            </a:r>
            <a:r>
              <a:rPr lang="en-US" u="sng" dirty="0">
                <a:solidFill>
                  <a:schemeClr val="accent4"/>
                </a:solidFill>
              </a:rPr>
              <a:t>too large or too small</a:t>
            </a:r>
            <a:r>
              <a:rPr lang="en-US" dirty="0"/>
              <a:t> for the destination operand; otherwise, it is cleared.</a:t>
            </a:r>
            <a:endParaRPr lang="en-US" sz="44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30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SF</a:t>
            </a:r>
            <a:r>
              <a:rPr lang="en-US" dirty="0"/>
              <a:t>: set when the result of an operation is </a:t>
            </a:r>
            <a:r>
              <a:rPr lang="en-US" u="sng" dirty="0">
                <a:solidFill>
                  <a:schemeClr val="accent4"/>
                </a:solidFill>
              </a:rPr>
              <a:t>negative</a:t>
            </a:r>
            <a:r>
              <a:rPr lang="en-US" dirty="0"/>
              <a:t> or cleared when the result is positive.</a:t>
            </a:r>
            <a:endParaRPr lang="en-US" sz="4400" dirty="0"/>
          </a:p>
          <a:p>
            <a:pPr marL="11430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7605B-7421-4517-9CB7-3A9D7926D4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A8F1-C825-429D-9BB0-88E199DC32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70B9A-D836-4CC2-9C02-34417D6A04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54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3" name="Google Shape;873;p61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61"/>
          <p:cNvSpPr/>
          <p:nvPr/>
        </p:nvSpPr>
        <p:spPr>
          <a:xfrm>
            <a:off x="0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61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dirty="0"/>
              <a:t>CMP</a:t>
            </a:r>
            <a:endParaRPr dirty="0"/>
          </a:p>
        </p:txBody>
      </p:sp>
      <p:sp>
        <p:nvSpPr>
          <p:cNvPr id="876" name="Google Shape;876;p61"/>
          <p:cNvSpPr/>
          <p:nvPr/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61"/>
          <p:cNvSpPr/>
          <p:nvPr/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61"/>
          <p:cNvSpPr txBox="1">
            <a:spLocks noGrp="1"/>
          </p:cNvSpPr>
          <p:nvPr>
            <p:ph type="body" idx="1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cmp destination, source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700"/>
              <a:buChar char="•"/>
            </a:pPr>
            <a:r>
              <a:rPr lang="en-US" sz="1700" u="sng" dirty="0">
                <a:solidFill>
                  <a:schemeClr val="accent4"/>
                </a:solidFill>
              </a:rPr>
              <a:t>Compares</a:t>
            </a:r>
            <a:r>
              <a:rPr lang="en-US" sz="1700" dirty="0"/>
              <a:t> </a:t>
            </a:r>
            <a:r>
              <a:rPr lang="en-US" sz="1700" i="1" dirty="0">
                <a:solidFill>
                  <a:schemeClr val="accent3"/>
                </a:solidFill>
              </a:rPr>
              <a:t>destination</a:t>
            </a:r>
            <a:r>
              <a:rPr lang="en-US" sz="1700" dirty="0"/>
              <a:t> against </a:t>
            </a:r>
            <a:r>
              <a:rPr lang="en-US" sz="1700" i="1" dirty="0">
                <a:solidFill>
                  <a:schemeClr val="accent3"/>
                </a:solidFill>
              </a:rPr>
              <a:t>source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700"/>
              <a:buChar char="•"/>
            </a:pPr>
            <a:r>
              <a:rPr lang="en-US" sz="1700" dirty="0">
                <a:solidFill>
                  <a:schemeClr val="accent3"/>
                </a:solidFill>
              </a:rPr>
              <a:t>Subtracts source from destination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-US" sz="1700" dirty="0"/>
              <a:t>Does not store result</a:t>
            </a:r>
            <a:endParaRPr dirty="0"/>
          </a:p>
        </p:txBody>
      </p:sp>
      <p:graphicFrame>
        <p:nvGraphicFramePr>
          <p:cNvPr id="879" name="Google Shape;879;p61"/>
          <p:cNvGraphicFramePr/>
          <p:nvPr>
            <p:extLst>
              <p:ext uri="{D42A27DB-BD31-4B8C-83A1-F6EECF244321}">
                <p14:modId xmlns:p14="http://schemas.microsoft.com/office/powerpoint/2010/main" val="4212358619"/>
              </p:ext>
            </p:extLst>
          </p:nvPr>
        </p:nvGraphicFramePr>
        <p:xfrm>
          <a:off x="5763282" y="2077462"/>
          <a:ext cx="5121125" cy="2703030"/>
        </p:xfrm>
        <a:graphic>
          <a:graphicData uri="http://schemas.openxmlformats.org/drawingml/2006/table">
            <a:tbl>
              <a:tblPr firstRow="1" bandRow="1">
                <a:noFill/>
                <a:tableStyleId>{029CA409-A949-4467-8400-E7885EC5330C}</a:tableStyleId>
              </a:tblPr>
              <a:tblGrid>
                <a:gridCol w="309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cmp destination, source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42275" marR="265350" marT="265350" marB="2653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ZF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42275" marR="265350" marT="265350" marB="2653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CF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42275" marR="265350" marT="265350" marB="2653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3F3F3F"/>
                          </a:solidFill>
                        </a:rPr>
                        <a:t>destination = source</a:t>
                      </a:r>
                      <a:endParaRPr dirty="0"/>
                    </a:p>
                  </a:txBody>
                  <a:tcPr marL="442275" marR="229975" marT="229975" marB="229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BCBE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3F3F3F"/>
                          </a:solidFill>
                        </a:rPr>
                        <a:t>1</a:t>
                      </a:r>
                      <a:endParaRPr dirty="0"/>
                    </a:p>
                  </a:txBody>
                  <a:tcPr marL="442275" marR="229975" marT="229975" marB="229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BCBE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3F3F3F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442275" marR="229975" marT="229975" marB="229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BCBE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3F3F3F"/>
                          </a:solidFill>
                        </a:rPr>
                        <a:t>destination &gt; source</a:t>
                      </a:r>
                      <a:endParaRPr dirty="0"/>
                    </a:p>
                  </a:txBody>
                  <a:tcPr marL="442275" marR="229975" marT="229975" marB="229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BCBE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3F3F3F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442275" marR="229975" marT="229975" marB="229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BCBE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3F3F3F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442275" marR="229975" marT="229975" marB="229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BCBE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3F3F3F"/>
                          </a:solidFill>
                        </a:rPr>
                        <a:t>destination &lt; source</a:t>
                      </a:r>
                      <a:endParaRPr dirty="0"/>
                    </a:p>
                  </a:txBody>
                  <a:tcPr marL="442275" marR="229975" marT="229975" marB="229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BCBE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3F3F3F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442275" marR="229975" marT="229975" marB="229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BCBE">
                        <a:alpha val="3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3F3F3F"/>
                          </a:solidFill>
                        </a:rPr>
                        <a:t>1</a:t>
                      </a:r>
                      <a:endParaRPr dirty="0"/>
                    </a:p>
                  </a:txBody>
                  <a:tcPr marL="442275" marR="229975" marT="229975" marB="229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BCBE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49DBC-DBDE-4FE9-9125-3544958717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9AF7FE5-3E3A-4DE3-B955-DC909755766F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4983B-0AFD-4E24-8C43-0F8EFB95976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1652E-D9B0-49A6-A953-89DDDA3E4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TEST</a:t>
            </a:r>
            <a:endParaRPr dirty="0"/>
          </a:p>
        </p:txBody>
      </p:sp>
      <p:sp>
        <p:nvSpPr>
          <p:cNvPr id="888" name="Google Shape;888;p62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test destination, source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200"/>
              <a:buChar char="•"/>
            </a:pPr>
            <a:r>
              <a:rPr lang="en-US" sz="2200" u="sng" dirty="0">
                <a:solidFill>
                  <a:schemeClr val="accent4"/>
                </a:solidFill>
              </a:rPr>
              <a:t>Tests</a:t>
            </a:r>
            <a:r>
              <a:rPr lang="en-US" sz="2200" dirty="0"/>
              <a:t> </a:t>
            </a:r>
            <a:r>
              <a:rPr lang="en-US" sz="2200" i="1" dirty="0">
                <a:solidFill>
                  <a:schemeClr val="accent3"/>
                </a:solidFill>
              </a:rPr>
              <a:t>destination</a:t>
            </a:r>
            <a:r>
              <a:rPr lang="en-US" sz="2200" dirty="0"/>
              <a:t> against </a:t>
            </a:r>
            <a:r>
              <a:rPr lang="en-US" sz="2200" i="1" dirty="0">
                <a:solidFill>
                  <a:schemeClr val="accent3"/>
                </a:solidFill>
              </a:rPr>
              <a:t>source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200"/>
              <a:buChar char="•"/>
            </a:pPr>
            <a:r>
              <a:rPr lang="en-US" sz="2200" dirty="0">
                <a:solidFill>
                  <a:schemeClr val="accent3"/>
                </a:solidFill>
              </a:rPr>
              <a:t>and’s source against destination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/>
              <a:t>Does not store result, purely sets flags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/>
              <a:t>Usually used against itself to see if a value is </a:t>
            </a:r>
            <a:r>
              <a:rPr lang="en-US" sz="2200" dirty="0">
                <a:solidFill>
                  <a:schemeClr val="accent4"/>
                </a:solidFill>
              </a:rPr>
              <a:t>zero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/>
              <a:t>Example 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test eax, eax</a:t>
            </a:r>
            <a:endParaRPr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If EAX contains anything other than zero, then the ZF is set to 0</a:t>
            </a:r>
            <a:endParaRPr dirty="0"/>
          </a:p>
          <a:p>
            <a:pPr marL="91440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/>
              <a:t>Else it is set to 1</a:t>
            </a:r>
            <a:endParaRPr dirty="0"/>
          </a:p>
          <a:p>
            <a:pPr marL="228600" lvl="0" indent="-88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6D9DF-7550-4F0B-A770-5031EFCB1F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B1797E-3EAB-41D0-A53E-B6086B903979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56532-818D-4F5E-B29B-DF6E62E95D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29265-4561-41EB-BA49-C27F1D4E2B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JMP</a:t>
            </a:r>
            <a:endParaRPr dirty="0"/>
          </a:p>
        </p:txBody>
      </p:sp>
      <p:sp>
        <p:nvSpPr>
          <p:cNvPr id="897" name="Google Shape;897;p6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jmp address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170"/>
              <a:buChar char="•"/>
            </a:pPr>
            <a:r>
              <a:rPr lang="en-US" sz="2170" u="sng" dirty="0">
                <a:solidFill>
                  <a:schemeClr val="accent4"/>
                </a:solidFill>
              </a:rPr>
              <a:t>Unconditional jump</a:t>
            </a:r>
            <a:r>
              <a:rPr lang="en-US" sz="2170" dirty="0">
                <a:solidFill>
                  <a:schemeClr val="accent4"/>
                </a:solidFill>
              </a:rPr>
              <a:t> </a:t>
            </a:r>
            <a:r>
              <a:rPr lang="en-US" sz="2170" dirty="0"/>
              <a:t>to </a:t>
            </a:r>
            <a:r>
              <a:rPr lang="en-US" sz="2170" i="1" dirty="0">
                <a:solidFill>
                  <a:schemeClr val="accent3"/>
                </a:solidFill>
              </a:rPr>
              <a:t>address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70"/>
              <a:buChar char="•"/>
            </a:pPr>
            <a:r>
              <a:rPr lang="en-US" sz="2170" dirty="0">
                <a:solidFill>
                  <a:schemeClr val="dk2"/>
                </a:solidFill>
              </a:rPr>
              <a:t>Labels can be jumped to</a:t>
            </a:r>
            <a:endParaRPr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60"/>
              <a:buNone/>
            </a:pPr>
            <a:r>
              <a:rPr lang="en-US" sz="1860" dirty="0">
                <a:solidFill>
                  <a:schemeClr val="dk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add:</a:t>
            </a:r>
            <a:endParaRPr lang="en-US"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50"/>
              <a:buNone/>
            </a:pPr>
            <a:r>
              <a:rPr lang="en-US" sz="1550" dirty="0">
                <a:solidFill>
                  <a:schemeClr val="dk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 eax, 20</a:t>
            </a:r>
            <a:endParaRPr lang="en-US"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50"/>
              <a:buNone/>
            </a:pPr>
            <a:r>
              <a:rPr lang="en-US" sz="1550" dirty="0" err="1">
                <a:solidFill>
                  <a:schemeClr val="dk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jmp</a:t>
            </a:r>
            <a:r>
              <a:rPr lang="en-US" sz="1550" dirty="0">
                <a:solidFill>
                  <a:schemeClr val="dk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l1</a:t>
            </a:r>
            <a:endParaRPr lang="en-US"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60"/>
              <a:buNone/>
            </a:pPr>
            <a:r>
              <a:rPr lang="en-US" sz="1860" dirty="0">
                <a:solidFill>
                  <a:schemeClr val="dk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main:</a:t>
            </a:r>
            <a:endParaRPr lang="en-US"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50"/>
              <a:buNone/>
            </a:pPr>
            <a:r>
              <a:rPr lang="en-US" sz="1550" dirty="0">
                <a:solidFill>
                  <a:schemeClr val="dk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 eax, 0</a:t>
            </a:r>
            <a:endParaRPr lang="en-US" dirty="0">
              <a:latin typeface="Consolas" panose="020B0609020204030204" pitchFamily="49" charset="0"/>
            </a:endParaRPr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50"/>
              <a:buNone/>
            </a:pPr>
            <a:r>
              <a:rPr lang="en-US" sz="1550" dirty="0">
                <a:solidFill>
                  <a:schemeClr val="dk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jmp add</a:t>
            </a:r>
            <a:endParaRPr lang="en-US"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60"/>
              <a:buNone/>
            </a:pPr>
            <a:r>
              <a:rPr lang="en-US" sz="1860" dirty="0">
                <a:solidFill>
                  <a:schemeClr val="dk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l1:</a:t>
            </a:r>
            <a:endParaRPr lang="en-US" dirty="0">
              <a:latin typeface="Consolas" panose="020B0609020204030204" pitchFamily="49" charset="0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60"/>
              <a:buNone/>
            </a:pPr>
            <a:r>
              <a:rPr lang="en-US" sz="1860" dirty="0">
                <a:solidFill>
                  <a:schemeClr val="dk2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exit</a:t>
            </a:r>
          </a:p>
          <a:p>
            <a:pPr marL="228600" lvl="0" indent="-9080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endParaRPr sz="217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14129-376D-416D-BFA6-ED08BB5F7C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640655E-04DC-40D7-8F3A-6A4FD351314A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8E9DB-A238-4128-8C36-726C9433FD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B5964-85BD-414D-BD5E-BA27A5FCB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Conditional Jumps</a:t>
            </a:r>
            <a:endParaRPr dirty="0"/>
          </a:p>
        </p:txBody>
      </p:sp>
      <p:sp>
        <p:nvSpPr>
          <p:cNvPr id="906" name="Google Shape;906;p6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590"/>
              <a:buChar char="•"/>
            </a:pPr>
            <a:r>
              <a:rPr lang="en-US" sz="2590" b="1" dirty="0">
                <a:solidFill>
                  <a:schemeClr val="accent1"/>
                </a:solidFill>
              </a:rPr>
              <a:t>JZ</a:t>
            </a:r>
            <a:r>
              <a:rPr lang="en-US" sz="2590" dirty="0"/>
              <a:t>: Jump if </a:t>
            </a:r>
            <a:r>
              <a:rPr lang="en-US" sz="2590" u="sng" dirty="0">
                <a:solidFill>
                  <a:schemeClr val="accent4"/>
                </a:solidFill>
              </a:rPr>
              <a:t>zero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220"/>
              <a:buChar char="•"/>
            </a:pPr>
            <a:r>
              <a:rPr lang="en-US" sz="2220" dirty="0"/>
              <a:t>If prior command sets the zero-flag jump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590"/>
              <a:buChar char="•"/>
            </a:pPr>
            <a:r>
              <a:rPr lang="en-US" sz="2590" b="1" dirty="0">
                <a:solidFill>
                  <a:schemeClr val="accent1"/>
                </a:solidFill>
              </a:rPr>
              <a:t>JNZ</a:t>
            </a:r>
            <a:r>
              <a:rPr lang="en-US" sz="2590" dirty="0"/>
              <a:t>: Jump if </a:t>
            </a:r>
            <a:r>
              <a:rPr lang="en-US" sz="2590" u="sng" dirty="0">
                <a:solidFill>
                  <a:schemeClr val="accent4"/>
                </a:solidFill>
              </a:rPr>
              <a:t>not zero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220"/>
              <a:buChar char="•"/>
            </a:pPr>
            <a:r>
              <a:rPr lang="en-US" sz="2220" dirty="0"/>
              <a:t>If prior command does not set the zero-flag jump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590"/>
              <a:buChar char="•"/>
            </a:pPr>
            <a:r>
              <a:rPr lang="en-US" sz="2590" b="1" dirty="0">
                <a:solidFill>
                  <a:schemeClr val="accent1"/>
                </a:solidFill>
              </a:rPr>
              <a:t>JL</a:t>
            </a:r>
            <a:r>
              <a:rPr lang="en-US" sz="2590" dirty="0"/>
              <a:t>: Jump if </a:t>
            </a:r>
            <a:r>
              <a:rPr lang="en-US" sz="2590" u="sng" dirty="0">
                <a:solidFill>
                  <a:schemeClr val="accent4"/>
                </a:solidFill>
              </a:rPr>
              <a:t>less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220"/>
              <a:buChar char="•"/>
            </a:pPr>
            <a:r>
              <a:rPr lang="en-US" sz="2220" dirty="0"/>
              <a:t>If prior comparison is less, jump 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590"/>
              <a:buChar char="•"/>
            </a:pPr>
            <a:r>
              <a:rPr lang="en-US" sz="2590" b="1" dirty="0">
                <a:solidFill>
                  <a:schemeClr val="accent1"/>
                </a:solidFill>
              </a:rPr>
              <a:t>JG</a:t>
            </a:r>
            <a:r>
              <a:rPr lang="en-US" sz="2590" dirty="0"/>
              <a:t>: Jump if </a:t>
            </a:r>
            <a:r>
              <a:rPr lang="en-US" sz="2590" u="sng" dirty="0">
                <a:solidFill>
                  <a:schemeClr val="accent4"/>
                </a:solidFill>
              </a:rPr>
              <a:t>greater</a:t>
            </a:r>
            <a:r>
              <a:rPr lang="en-US" sz="2590" dirty="0"/>
              <a:t> 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220"/>
              <a:buChar char="•"/>
            </a:pPr>
            <a:r>
              <a:rPr lang="en-US" sz="2220" dirty="0"/>
              <a:t>If prior comparison is greater, jump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30083-EBEE-4185-9FB7-54B8068C227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7A9FB91-EBD6-4E70-B5E5-005737672C6D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F55B0-1332-42E0-9BEB-E7311A6D8E2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06AB0-18F2-48D7-9452-49BB974C46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5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Conditional Jump – Examples </a:t>
            </a:r>
            <a:endParaRPr dirty="0"/>
          </a:p>
        </p:txBody>
      </p:sp>
      <p:sp>
        <p:nvSpPr>
          <p:cNvPr id="915" name="Google Shape;915;p65"/>
          <p:cNvSpPr txBox="1">
            <a:spLocks noGrp="1"/>
          </p:cNvSpPr>
          <p:nvPr>
            <p:ph type="body" idx="1"/>
          </p:nvPr>
        </p:nvSpPr>
        <p:spPr>
          <a:xfrm>
            <a:off x="510903" y="2478024"/>
            <a:ext cx="2087880" cy="24568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 = 20</a:t>
            </a:r>
            <a:endParaRPr dirty="0">
              <a:latin typeface="Consolas" panose="020B0609020204030204" pitchFamily="49" charset="0"/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EBX = 10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916" name="Google Shape;916;p65"/>
          <p:cNvSpPr txBox="1"/>
          <p:nvPr/>
        </p:nvSpPr>
        <p:spPr>
          <a:xfrm>
            <a:off x="2997146" y="2495296"/>
            <a:ext cx="2623312" cy="24568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cmp EAX, EBX</a:t>
            </a:r>
            <a:endParaRPr dirty="0"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jz foo</a:t>
            </a:r>
            <a:endParaRPr dirty="0"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590"/>
              <a:buFont typeface="Arial"/>
              <a:buNone/>
            </a:pPr>
            <a:r>
              <a:rPr lang="en-US" sz="2590" b="1" u="sng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Don’t</a:t>
            </a:r>
            <a:r>
              <a:rPr lang="en-US" sz="2590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 Jump</a:t>
            </a:r>
            <a:endParaRPr dirty="0"/>
          </a:p>
        </p:txBody>
      </p:sp>
      <p:sp>
        <p:nvSpPr>
          <p:cNvPr id="917" name="Google Shape;917;p65"/>
          <p:cNvSpPr txBox="1"/>
          <p:nvPr/>
        </p:nvSpPr>
        <p:spPr>
          <a:xfrm>
            <a:off x="9040496" y="2495295"/>
            <a:ext cx="2752344" cy="24568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cmp EAX, EBX</a:t>
            </a:r>
            <a:endParaRPr dirty="0"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jl foo</a:t>
            </a:r>
            <a:endParaRPr dirty="0"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</a:pPr>
            <a:r>
              <a:rPr lang="en-US" sz="2800" b="1" u="sng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Don’t</a:t>
            </a:r>
            <a:r>
              <a:rPr lang="en-US" sz="2800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 Jump</a:t>
            </a:r>
            <a:endParaRPr dirty="0"/>
          </a:p>
        </p:txBody>
      </p:sp>
      <p:sp>
        <p:nvSpPr>
          <p:cNvPr id="918" name="Google Shape;918;p65"/>
          <p:cNvSpPr txBox="1"/>
          <p:nvPr/>
        </p:nvSpPr>
        <p:spPr>
          <a:xfrm>
            <a:off x="6018821" y="2484701"/>
            <a:ext cx="2623312" cy="24568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cmp EAX, EBX</a:t>
            </a:r>
            <a:endParaRPr dirty="0"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jg foo</a:t>
            </a:r>
            <a:endParaRPr dirty="0">
              <a:latin typeface="Consolas" panose="020B0609020204030204" pitchFamily="49" charset="0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</a:pPr>
            <a:r>
              <a:rPr lang="en-US" sz="2800" b="1" u="sng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Take</a:t>
            </a:r>
            <a:r>
              <a:rPr lang="en-US" sz="2800" dirty="0">
                <a:solidFill>
                  <a:schemeClr val="accent4"/>
                </a:solidFill>
                <a:latin typeface="Avenir"/>
                <a:ea typeface="Avenir"/>
                <a:cs typeface="Avenir"/>
                <a:sym typeface="Avenir"/>
              </a:rPr>
              <a:t> Jump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82E80-8D74-464C-A310-6955843ED8F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D5AF8AD-9D80-4121-87C8-E7DEF646D3D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3B799-1B1A-4612-8C91-938529870B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4F77-49E5-43DC-8E65-46928385A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CALL / RET</a:t>
            </a:r>
            <a:endParaRPr dirty="0"/>
          </a:p>
        </p:txBody>
      </p:sp>
      <p:sp>
        <p:nvSpPr>
          <p:cNvPr id="927" name="Google Shape;927;p66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call address/&lt;label&gt;</a:t>
            </a:r>
            <a:endParaRPr dirty="0"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Change's</a:t>
            </a:r>
            <a:r>
              <a:rPr lang="en-US" dirty="0"/>
              <a:t> execution flow to the </a:t>
            </a:r>
            <a:r>
              <a:rPr lang="en-US" i="1" dirty="0">
                <a:solidFill>
                  <a:schemeClr val="accent3"/>
                </a:solidFill>
              </a:rPr>
              <a:t>address</a:t>
            </a:r>
            <a:r>
              <a:rPr lang="en-US" dirty="0"/>
              <a:t> specified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dirty="0"/>
              <a:t>Behind the scene: 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000"/>
              <a:buChar char="•"/>
            </a:pPr>
            <a:r>
              <a:rPr lang="en-US" dirty="0"/>
              <a:t>EIP is pushed to the stack</a:t>
            </a:r>
            <a:endParaRPr dirty="0"/>
          </a:p>
          <a:p>
            <a:pPr marL="114300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000"/>
              <a:buChar char="•"/>
            </a:pPr>
            <a:r>
              <a:rPr lang="en-US" dirty="0"/>
              <a:t>EIP is set to address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2800"/>
              <a:buChar char="•"/>
            </a:pPr>
            <a:r>
              <a:rPr lang="en-US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</a:t>
            </a:r>
            <a:endParaRPr dirty="0">
              <a:latin typeface="Consolas" panose="020B0609020204030204" pitchFamily="49" charset="0"/>
            </a:endParaRP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2400"/>
              <a:buChar char="•"/>
            </a:pPr>
            <a:r>
              <a:rPr lang="en-US" u="sng" dirty="0">
                <a:solidFill>
                  <a:schemeClr val="accent4"/>
                </a:solidFill>
              </a:rPr>
              <a:t>Return</a:t>
            </a:r>
            <a:r>
              <a:rPr lang="en-US" dirty="0"/>
              <a:t> from </a:t>
            </a:r>
            <a:r>
              <a:rPr lang="en-US" i="1" dirty="0">
                <a:solidFill>
                  <a:schemeClr val="accent3"/>
                </a:solidFill>
              </a:rPr>
              <a:t>function</a:t>
            </a:r>
            <a:r>
              <a:rPr lang="en-US" dirty="0"/>
              <a:t> and </a:t>
            </a:r>
            <a:r>
              <a:rPr lang="en-US" u="sng" dirty="0">
                <a:solidFill>
                  <a:schemeClr val="accent4"/>
                </a:solidFill>
              </a:rPr>
              <a:t>resume</a:t>
            </a:r>
            <a:r>
              <a:rPr lang="en-US" dirty="0"/>
              <a:t> </a:t>
            </a:r>
            <a:r>
              <a:rPr lang="en-US" i="1" dirty="0">
                <a:solidFill>
                  <a:schemeClr val="accent3"/>
                </a:solidFill>
              </a:rPr>
              <a:t>execution</a:t>
            </a:r>
            <a:r>
              <a:rPr lang="en-US" dirty="0"/>
              <a:t> from before function call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7C4E8-6FE7-4EFF-8BDC-A36FAC4C8D9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52E0618-914E-48F3-819F-2436D2E31657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43A08-EE43-40C0-9778-6D37235093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D4F51-E99E-4F46-ABBD-E7A1053C8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4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Program Flow Quiz</a:t>
            </a:r>
            <a:endParaRPr/>
          </a:p>
        </p:txBody>
      </p:sp>
      <p:sp>
        <p:nvSpPr>
          <p:cNvPr id="1062" name="Google Shape;1062;p124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Assume EAX = 30 and EBX = 15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590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cmp</a:t>
            </a:r>
            <a:r>
              <a:rPr lang="en-US" sz="259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EAX, EBX</a:t>
            </a:r>
            <a:endParaRPr sz="259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/>
              <a:t>Take jump or don’t jump?</a:t>
            </a:r>
            <a:endParaRPr dirty="0"/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90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jz</a:t>
            </a:r>
            <a:r>
              <a:rPr lang="en-US" sz="259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foo</a:t>
            </a:r>
            <a:endParaRPr sz="259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90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jnz</a:t>
            </a:r>
            <a:r>
              <a:rPr lang="en-US" sz="259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foo</a:t>
            </a:r>
            <a:endParaRPr sz="259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90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jl</a:t>
            </a:r>
            <a:r>
              <a:rPr lang="en-US" sz="259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foo</a:t>
            </a:r>
            <a:endParaRPr sz="259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90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jg</a:t>
            </a:r>
            <a:r>
              <a:rPr lang="en-US" sz="259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foo</a:t>
            </a:r>
            <a:br>
              <a:rPr lang="en-US" dirty="0"/>
            </a:br>
            <a:endParaRPr dirty="0"/>
          </a:p>
        </p:txBody>
      </p:sp>
      <p:sp>
        <p:nvSpPr>
          <p:cNvPr id="1063" name="Google Shape;1063;p124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1064" name="Google Shape;1064;p1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AUEHC</a:t>
            </a:r>
            <a:endParaRPr/>
          </a:p>
        </p:txBody>
      </p:sp>
      <p:sp>
        <p:nvSpPr>
          <p:cNvPr id="1065" name="Google Shape;1065;p124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8"/>
          <p:cNvSpPr txBox="1"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</a:pPr>
            <a:r>
              <a:rPr lang="en-US" sz="4800" dirty="0"/>
              <a:t>Why malware analysis is important</a:t>
            </a:r>
            <a:endParaRPr dirty="0"/>
          </a:p>
        </p:txBody>
      </p:sp>
      <p:sp>
        <p:nvSpPr>
          <p:cNvPr id="262" name="Google Shape;262;p8"/>
          <p:cNvSpPr/>
          <p:nvPr/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8"/>
          <p:cNvGrpSpPr/>
          <p:nvPr/>
        </p:nvGrpSpPr>
        <p:grpSpPr>
          <a:xfrm>
            <a:off x="838200" y="2682946"/>
            <a:ext cx="10506456" cy="3101559"/>
            <a:chOff x="0" y="387694"/>
            <a:chExt cx="10506456" cy="3101559"/>
          </a:xfrm>
        </p:grpSpPr>
        <p:cxnSp>
          <p:nvCxnSpPr>
            <p:cNvPr id="265" name="Google Shape;265;p8"/>
            <p:cNvCxnSpPr/>
            <p:nvPr/>
          </p:nvCxnSpPr>
          <p:spPr>
            <a:xfrm>
              <a:off x="0" y="1938474"/>
              <a:ext cx="10506456" cy="0"/>
            </a:xfrm>
            <a:prstGeom prst="straightConnector1">
              <a:avLst/>
            </a:prstGeom>
            <a:solidFill>
              <a:schemeClr val="lt1">
                <a:alpha val="89803"/>
              </a:schemeClr>
            </a:solidFill>
            <a:ln w="19050" cap="flat" cmpd="sng">
              <a:solidFill>
                <a:srgbClr val="3D9ED1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266" name="Google Shape;266;p8"/>
            <p:cNvSpPr/>
            <p:nvPr/>
          </p:nvSpPr>
          <p:spPr>
            <a:xfrm rot="8100000">
              <a:off x="65755" y="446742"/>
              <a:ext cx="285107" cy="285107"/>
            </a:xfrm>
            <a:prstGeom prst="teardrop">
              <a:avLst>
                <a:gd name="adj" fmla="val 115000"/>
              </a:avLst>
            </a:prstGeom>
            <a:solidFill>
              <a:srgbClr val="3D9ED1"/>
            </a:solidFill>
            <a:ln w="12700" cap="flat" cmpd="sng">
              <a:solidFill>
                <a:srgbClr val="3D9ED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97428" y="478415"/>
              <a:ext cx="221761" cy="221761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09910" y="790897"/>
              <a:ext cx="4362144" cy="114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8"/>
            <p:cNvSpPr txBox="1"/>
            <p:nvPr/>
          </p:nvSpPr>
          <p:spPr>
            <a:xfrm>
              <a:off x="409910" y="790897"/>
              <a:ext cx="4362144" cy="114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5250" rIns="95250" bIns="1428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venir"/>
                <a:buNone/>
              </a:pPr>
              <a:r>
                <a:rPr lang="en-US" sz="15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Caused 500 billion dollars of damage</a:t>
              </a:r>
              <a:endParaRPr dirty="0"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09910" y="387694"/>
              <a:ext cx="4362144" cy="403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8"/>
            <p:cNvSpPr txBox="1"/>
            <p:nvPr/>
          </p:nvSpPr>
          <p:spPr>
            <a:xfrm>
              <a:off x="409910" y="387694"/>
              <a:ext cx="4362144" cy="403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12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lang="en-US" sz="2000" b="1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2015</a:t>
              </a:r>
              <a:endParaRPr dirty="0"/>
            </a:p>
          </p:txBody>
        </p:sp>
        <p:cxnSp>
          <p:nvCxnSpPr>
            <p:cNvPr id="272" name="Google Shape;272;p8"/>
            <p:cNvCxnSpPr/>
            <p:nvPr/>
          </p:nvCxnSpPr>
          <p:spPr>
            <a:xfrm>
              <a:off x="208309" y="790897"/>
              <a:ext cx="0" cy="1147576"/>
            </a:xfrm>
            <a:prstGeom prst="straightConnector1">
              <a:avLst/>
            </a:prstGeom>
            <a:noFill/>
            <a:ln w="12700" cap="flat" cmpd="sng">
              <a:solidFill>
                <a:srgbClr val="3D9ED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73" name="Google Shape;273;p8"/>
            <p:cNvSpPr/>
            <p:nvPr/>
          </p:nvSpPr>
          <p:spPr>
            <a:xfrm>
              <a:off x="171327" y="1902185"/>
              <a:ext cx="72576" cy="72576"/>
            </a:xfrm>
            <a:prstGeom prst="ellipse">
              <a:avLst/>
            </a:prstGeom>
            <a:solidFill>
              <a:srgbClr val="3D9ED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8"/>
            <p:cNvSpPr/>
            <p:nvPr/>
          </p:nvSpPr>
          <p:spPr>
            <a:xfrm rot="-2700000">
              <a:off x="2684477" y="3145098"/>
              <a:ext cx="285107" cy="285107"/>
            </a:xfrm>
            <a:prstGeom prst="teardrop">
              <a:avLst>
                <a:gd name="adj" fmla="val 115000"/>
              </a:avLst>
            </a:prstGeom>
            <a:solidFill>
              <a:srgbClr val="4162D1"/>
            </a:solidFill>
            <a:ln w="12700" cap="flat" cmpd="sng">
              <a:solidFill>
                <a:srgbClr val="4162D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2716150" y="3176771"/>
              <a:ext cx="221761" cy="221761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3028632" y="1938474"/>
              <a:ext cx="4362144" cy="114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8"/>
            <p:cNvSpPr txBox="1"/>
            <p:nvPr/>
          </p:nvSpPr>
          <p:spPr>
            <a:xfrm>
              <a:off x="3028632" y="1938474"/>
              <a:ext cx="4362144" cy="114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2875" rIns="0" bIns="952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venir"/>
                <a:buNone/>
              </a:pPr>
              <a:r>
                <a:rPr lang="en-US" sz="15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Caused 2 trillion dollars of damage</a:t>
              </a:r>
              <a:endParaRPr dirty="0"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028632" y="3086050"/>
              <a:ext cx="4362144" cy="403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8"/>
            <p:cNvSpPr txBox="1"/>
            <p:nvPr/>
          </p:nvSpPr>
          <p:spPr>
            <a:xfrm>
              <a:off x="3028632" y="3086050"/>
              <a:ext cx="4362144" cy="403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12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lang="en-US" sz="2000" b="1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2019</a:t>
              </a:r>
              <a:endParaRPr dirty="0"/>
            </a:p>
          </p:txBody>
        </p:sp>
        <p:cxnSp>
          <p:nvCxnSpPr>
            <p:cNvPr id="280" name="Google Shape;280;p8"/>
            <p:cNvCxnSpPr/>
            <p:nvPr/>
          </p:nvCxnSpPr>
          <p:spPr>
            <a:xfrm>
              <a:off x="2827031" y="1938474"/>
              <a:ext cx="0" cy="1147576"/>
            </a:xfrm>
            <a:prstGeom prst="straightConnector1">
              <a:avLst/>
            </a:prstGeom>
            <a:noFill/>
            <a:ln w="12700" cap="flat" cmpd="sng">
              <a:solidFill>
                <a:srgbClr val="4162D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81" name="Google Shape;281;p8"/>
            <p:cNvSpPr/>
            <p:nvPr/>
          </p:nvSpPr>
          <p:spPr>
            <a:xfrm>
              <a:off x="2790049" y="1902185"/>
              <a:ext cx="72576" cy="72576"/>
            </a:xfrm>
            <a:prstGeom prst="ellipse">
              <a:avLst/>
            </a:prstGeom>
            <a:solidFill>
              <a:srgbClr val="4162D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8"/>
            <p:cNvSpPr/>
            <p:nvPr/>
          </p:nvSpPr>
          <p:spPr>
            <a:xfrm rot="8100000">
              <a:off x="5303199" y="446742"/>
              <a:ext cx="285107" cy="285107"/>
            </a:xfrm>
            <a:prstGeom prst="teardrop">
              <a:avLst>
                <a:gd name="adj" fmla="val 115000"/>
              </a:avLst>
            </a:prstGeom>
            <a:solidFill>
              <a:srgbClr val="6045D2"/>
            </a:solidFill>
            <a:ln w="12700" cap="flat" cmpd="sng">
              <a:solidFill>
                <a:srgbClr val="6045D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5334872" y="478415"/>
              <a:ext cx="221761" cy="221761"/>
            </a:xfrm>
            <a:prstGeom prst="ellipse">
              <a:avLst/>
            </a:prstGeom>
            <a:solidFill>
              <a:schemeClr val="lt1">
                <a:alpha val="8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5647354" y="790897"/>
              <a:ext cx="4362144" cy="114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8"/>
            <p:cNvSpPr txBox="1"/>
            <p:nvPr/>
          </p:nvSpPr>
          <p:spPr>
            <a:xfrm>
              <a:off x="5647354" y="790897"/>
              <a:ext cx="4362144" cy="1147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5250" rIns="95250" bIns="1428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venir"/>
                <a:buNone/>
              </a:pPr>
              <a:r>
                <a:rPr lang="en-US" sz="1500" b="0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Expected to cause 6 trillion dollars of damage</a:t>
              </a:r>
              <a:endParaRPr dirty="0"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647354" y="387694"/>
              <a:ext cx="4362144" cy="403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8"/>
            <p:cNvSpPr txBox="1"/>
            <p:nvPr/>
          </p:nvSpPr>
          <p:spPr>
            <a:xfrm>
              <a:off x="5647354" y="387694"/>
              <a:ext cx="4362144" cy="403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12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venir"/>
                <a:buNone/>
              </a:pPr>
              <a:r>
                <a:rPr lang="en-US" sz="2000" b="1" i="0" u="none" strike="noStrike" cap="none" dirty="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2021</a:t>
              </a:r>
              <a:endParaRPr dirty="0"/>
            </a:p>
          </p:txBody>
        </p:sp>
        <p:cxnSp>
          <p:nvCxnSpPr>
            <p:cNvPr id="288" name="Google Shape;288;p8"/>
            <p:cNvCxnSpPr/>
            <p:nvPr/>
          </p:nvCxnSpPr>
          <p:spPr>
            <a:xfrm>
              <a:off x="5445753" y="790897"/>
              <a:ext cx="0" cy="1147576"/>
            </a:xfrm>
            <a:prstGeom prst="straightConnector1">
              <a:avLst/>
            </a:prstGeom>
            <a:noFill/>
            <a:ln w="12700" cap="flat" cmpd="sng">
              <a:solidFill>
                <a:srgbClr val="6045D2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89" name="Google Shape;289;p8"/>
            <p:cNvSpPr/>
            <p:nvPr/>
          </p:nvSpPr>
          <p:spPr>
            <a:xfrm>
              <a:off x="5408771" y="1902185"/>
              <a:ext cx="72576" cy="72576"/>
            </a:xfrm>
            <a:prstGeom prst="ellipse">
              <a:avLst/>
            </a:prstGeom>
            <a:solidFill>
              <a:srgbClr val="6045D2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A270E-35A1-476B-BF2F-1A43054069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E5A256-2CE1-47CC-B3BE-384F585DA49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08AAA-70CB-4F60-89D8-B2971D0755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ADE93-3AA1-48E7-9E51-93CEA29ECA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bf1d3c977e_0_42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2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Program Flow Quiz Answers</a:t>
            </a:r>
            <a:endParaRPr/>
          </a:p>
        </p:txBody>
      </p:sp>
      <p:sp>
        <p:nvSpPr>
          <p:cNvPr id="1071" name="Google Shape;1071;gbf1d3c977e_0_42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2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Assume EAX = 30 and EBX = 15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590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cmp</a:t>
            </a:r>
            <a:r>
              <a:rPr lang="en-US" sz="259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 EAX, EBX</a:t>
            </a:r>
            <a:endParaRPr sz="259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/>
              <a:t>Take jump or don’t jump?</a:t>
            </a:r>
            <a:endParaRPr dirty="0"/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90" dirty="0" err="1">
                <a:solidFill>
                  <a:schemeClr val="accent1"/>
                </a:solidFill>
                <a:latin typeface="Consolas"/>
                <a:sym typeface="Consolas"/>
              </a:rPr>
              <a:t>jz</a:t>
            </a:r>
            <a:r>
              <a:rPr lang="en-US" sz="2590" dirty="0">
                <a:solidFill>
                  <a:schemeClr val="accent1"/>
                </a:solidFill>
                <a:latin typeface="Consolas"/>
                <a:sym typeface="Consolas"/>
              </a:rPr>
              <a:t> foo  </a:t>
            </a:r>
            <a:r>
              <a:rPr lang="en-US" sz="2590" dirty="0"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-US" sz="259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Don’t Jump</a:t>
            </a:r>
            <a:endParaRPr sz="259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90" dirty="0" err="1">
                <a:solidFill>
                  <a:schemeClr val="accent1"/>
                </a:solidFill>
                <a:latin typeface="Consolas"/>
                <a:sym typeface="Consolas"/>
              </a:rPr>
              <a:t>jnz</a:t>
            </a:r>
            <a:r>
              <a:rPr lang="en-US" sz="2590" dirty="0">
                <a:solidFill>
                  <a:schemeClr val="accent1"/>
                </a:solidFill>
                <a:latin typeface="Consolas"/>
                <a:sym typeface="Consolas"/>
              </a:rPr>
              <a:t> foo </a:t>
            </a:r>
            <a:r>
              <a:rPr lang="en-US" sz="2590" dirty="0"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-US" sz="259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Take Jump</a:t>
            </a:r>
            <a:endParaRPr sz="259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90" dirty="0" err="1">
                <a:solidFill>
                  <a:schemeClr val="accent1"/>
                </a:solidFill>
                <a:latin typeface="Consolas"/>
                <a:sym typeface="Consolas"/>
              </a:rPr>
              <a:t>jl</a:t>
            </a:r>
            <a:r>
              <a:rPr lang="en-US" sz="2590" dirty="0">
                <a:solidFill>
                  <a:schemeClr val="accent1"/>
                </a:solidFill>
                <a:latin typeface="Consolas"/>
                <a:sym typeface="Consolas"/>
              </a:rPr>
              <a:t> foo  </a:t>
            </a:r>
            <a:r>
              <a:rPr lang="en-US" sz="2590" dirty="0"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-US" sz="259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Don’t Jump</a:t>
            </a:r>
            <a:endParaRPr sz="2590" dirty="0">
              <a:solidFill>
                <a:schemeClr val="accent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715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90" dirty="0" err="1">
                <a:solidFill>
                  <a:schemeClr val="accent1"/>
                </a:solidFill>
                <a:latin typeface="Consolas"/>
                <a:sym typeface="Consolas"/>
              </a:rPr>
              <a:t>jg</a:t>
            </a:r>
            <a:r>
              <a:rPr lang="en-US" sz="2590" dirty="0">
                <a:solidFill>
                  <a:schemeClr val="accent1"/>
                </a:solidFill>
                <a:latin typeface="Consolas"/>
                <a:sym typeface="Consolas"/>
              </a:rPr>
              <a:t> foo  </a:t>
            </a:r>
            <a:r>
              <a:rPr lang="en-US" sz="2590" dirty="0"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lang="en-US" sz="2590" dirty="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Take Jump</a:t>
            </a:r>
            <a:br>
              <a:rPr lang="en-US" dirty="0"/>
            </a:br>
            <a:endParaRPr dirty="0"/>
          </a:p>
        </p:txBody>
      </p:sp>
      <p:sp>
        <p:nvSpPr>
          <p:cNvPr id="1072" name="Google Shape;1072;gbf1d3c977e_0_42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2/22/2021</a:t>
            </a:r>
            <a:endParaRPr/>
          </a:p>
        </p:txBody>
      </p:sp>
      <p:sp>
        <p:nvSpPr>
          <p:cNvPr id="1073" name="Google Shape;1073;gbf1d3c977e_0_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AUEHC</a:t>
            </a:r>
            <a:endParaRPr/>
          </a:p>
        </p:txBody>
      </p:sp>
      <p:sp>
        <p:nvSpPr>
          <p:cNvPr id="1074" name="Google Shape;1074;gbf1d3c977e_0_42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A363-A26C-4385-8584-783EECFC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IA-32 Assembly Crash 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FD907-0A5E-4592-9ED2-6951B524F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and Heap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EA8DC-168C-4ABC-925E-E0C740F6F7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F5EE52-B6F6-4D4C-9D8F-01AF0B628D7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1AAE0-C80A-4B78-B72D-A850F1DD7F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2C7E-ED8F-4F23-994E-F58BD07C67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99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6" name="Google Shape;536;p27"/>
          <p:cNvSpPr/>
          <p:nvPr/>
        </p:nvSpPr>
        <p:spPr>
          <a:xfrm>
            <a:off x="-1" y="0"/>
            <a:ext cx="4455673" cy="6858000"/>
          </a:xfrm>
          <a:custGeom>
            <a:avLst/>
            <a:gdLst/>
            <a:ahLst/>
            <a:cxnLst/>
            <a:rect l="l" t="t" r="r" b="b"/>
            <a:pathLst>
              <a:path w="4455673" h="6858000" extrusionOk="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3ECF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7"/>
          <p:cNvSpPr/>
          <p:nvPr/>
        </p:nvSpPr>
        <p:spPr>
          <a:xfrm>
            <a:off x="0" y="0"/>
            <a:ext cx="4446529" cy="6858000"/>
          </a:xfrm>
          <a:custGeom>
            <a:avLst/>
            <a:gdLst/>
            <a:ahLst/>
            <a:cxnLst/>
            <a:rect l="l" t="t" r="r" b="b"/>
            <a:pathLst>
              <a:path w="4446529" h="6858000" extrusionOk="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7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 dirty="0"/>
              <a:t>Memory</a:t>
            </a:r>
            <a:endParaRPr dirty="0"/>
          </a:p>
        </p:txBody>
      </p:sp>
      <p:sp>
        <p:nvSpPr>
          <p:cNvPr id="539" name="Google Shape;539;p27"/>
          <p:cNvSpPr/>
          <p:nvPr/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7"/>
          <p:cNvSpPr/>
          <p:nvPr/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BDC9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7"/>
          <p:cNvSpPr txBox="1">
            <a:spLocks noGrp="1"/>
          </p:cNvSpPr>
          <p:nvPr>
            <p:ph type="body" idx="1"/>
          </p:nvPr>
        </p:nvSpPr>
        <p:spPr>
          <a:xfrm>
            <a:off x="371094" y="2718054"/>
            <a:ext cx="3438906" cy="357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 dirty="0"/>
              <a:t>Memory allocated for a program can be divided into </a:t>
            </a:r>
            <a:r>
              <a:rPr lang="en-US" sz="1400" u="sng" dirty="0">
                <a:solidFill>
                  <a:schemeClr val="accent4"/>
                </a:solidFill>
              </a:rPr>
              <a:t>four</a:t>
            </a:r>
            <a:r>
              <a:rPr lang="en-US" sz="1400" dirty="0"/>
              <a:t> major sections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Code</a:t>
            </a:r>
            <a:r>
              <a:rPr lang="en-US" sz="1400" dirty="0"/>
              <a:t>: consists of all the executable instructions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dirty="0"/>
              <a:t>Sometimes referred to as the text section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Stack</a:t>
            </a:r>
            <a:r>
              <a:rPr lang="en-US" sz="1400" dirty="0"/>
              <a:t>: contains local variables and parameters for functions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Heap</a:t>
            </a:r>
            <a:r>
              <a:rPr lang="en-US" sz="1400" dirty="0"/>
              <a:t>: contains dynamic memory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400"/>
              <a:buChar char="•"/>
            </a:pPr>
            <a:r>
              <a:rPr lang="en-US" sz="1400" b="1" dirty="0">
                <a:solidFill>
                  <a:schemeClr val="accent1"/>
                </a:solidFill>
              </a:rPr>
              <a:t>Data</a:t>
            </a:r>
            <a:r>
              <a:rPr lang="en-US" sz="1400" dirty="0"/>
              <a:t>: contains global and static variables</a:t>
            </a:r>
            <a:endParaRPr dirty="0"/>
          </a:p>
          <a:p>
            <a:pPr marL="228600" lvl="0" indent="-139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dirty="0"/>
          </a:p>
        </p:txBody>
      </p:sp>
      <p:pic>
        <p:nvPicPr>
          <p:cNvPr id="542" name="Google Shape;542;p2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2284" y="841248"/>
            <a:ext cx="6299807" cy="52760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D605E-A899-4B4E-B409-96A2CBF8583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B7D949-3541-424A-BB4F-F6CBE6679A7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DC822-BD86-405E-8D6D-ACFAD1352F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00089-76B8-42BF-B279-06996CAA63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238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8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Stack</a:t>
            </a:r>
            <a:endParaRPr dirty="0"/>
          </a:p>
        </p:txBody>
      </p:sp>
      <p:sp>
        <p:nvSpPr>
          <p:cNvPr id="552" name="Google Shape;552;p28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 dirty="0"/>
              <a:t>Registers: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 dirty="0"/>
              <a:t>EBP: Base of the stack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 dirty="0"/>
              <a:t>ESP: Head of the stack 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ts val="1960"/>
              <a:buChar char="•"/>
            </a:pPr>
            <a:r>
              <a:rPr lang="en-US" sz="1960" u="sng" dirty="0">
                <a:solidFill>
                  <a:schemeClr val="accent4"/>
                </a:solidFill>
              </a:rPr>
              <a:t>Last in First Out</a:t>
            </a:r>
            <a:r>
              <a:rPr lang="en-US" sz="1960" dirty="0">
                <a:solidFill>
                  <a:schemeClr val="accent4"/>
                </a:solidFill>
              </a:rPr>
              <a:t> </a:t>
            </a:r>
            <a:r>
              <a:rPr lang="en-US" sz="1960" dirty="0"/>
              <a:t>data structure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 dirty="0"/>
              <a:t>The stack has a </a:t>
            </a:r>
            <a:r>
              <a:rPr lang="en-US" sz="1960" b="1" u="sng" dirty="0">
                <a:solidFill>
                  <a:schemeClr val="accent4"/>
                </a:solidFill>
              </a:rPr>
              <a:t>HEAD DOWN</a:t>
            </a:r>
            <a:r>
              <a:rPr lang="en-US" sz="1960" dirty="0">
                <a:solidFill>
                  <a:schemeClr val="accent4"/>
                </a:solidFill>
              </a:rPr>
              <a:t> </a:t>
            </a:r>
            <a:r>
              <a:rPr lang="en-US" sz="1960" dirty="0"/>
              <a:t>orientation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 dirty="0"/>
              <a:t>The stack grows </a:t>
            </a:r>
            <a:r>
              <a:rPr lang="en-US" sz="1679" dirty="0">
                <a:solidFill>
                  <a:schemeClr val="accent4"/>
                </a:solidFill>
              </a:rPr>
              <a:t>DOWN</a:t>
            </a:r>
            <a:r>
              <a:rPr lang="en-US" sz="1679" dirty="0"/>
              <a:t> to </a:t>
            </a:r>
            <a:r>
              <a:rPr lang="en-US" sz="1679" dirty="0">
                <a:solidFill>
                  <a:schemeClr val="accent4"/>
                </a:solidFill>
              </a:rPr>
              <a:t>LOWER</a:t>
            </a:r>
            <a:r>
              <a:rPr lang="en-US" sz="1679" dirty="0"/>
              <a:t> memory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 dirty="0"/>
              <a:t>Two Commands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push EAX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 dirty="0"/>
              <a:t>Subtract ESP by a </a:t>
            </a:r>
            <a:r>
              <a:rPr lang="en-US" sz="1400" dirty="0" err="1"/>
              <a:t>dword</a:t>
            </a:r>
            <a:r>
              <a:rPr lang="en-US" sz="1400" dirty="0"/>
              <a:t> and store EAX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 dirty="0">
                <a:solidFill>
                  <a:schemeClr val="accent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pop EAX</a:t>
            </a:r>
            <a:endParaRPr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 dirty="0"/>
              <a:t>Store contents of ESP in EAX and add ESP by a </a:t>
            </a:r>
            <a:r>
              <a:rPr lang="en-US" sz="1400" dirty="0" err="1"/>
              <a:t>dword</a:t>
            </a:r>
            <a:endParaRPr dirty="0"/>
          </a:p>
        </p:txBody>
      </p:sp>
      <p:graphicFrame>
        <p:nvGraphicFramePr>
          <p:cNvPr id="553" name="Google Shape;553;p28"/>
          <p:cNvGraphicFramePr/>
          <p:nvPr>
            <p:extLst>
              <p:ext uri="{D42A27DB-BD31-4B8C-83A1-F6EECF244321}">
                <p14:modId xmlns:p14="http://schemas.microsoft.com/office/powerpoint/2010/main" val="1530012005"/>
              </p:ext>
            </p:extLst>
          </p:nvPr>
        </p:nvGraphicFramePr>
        <p:xfrm>
          <a:off x="7735493" y="2123929"/>
          <a:ext cx="4202300" cy="4189155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4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High address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2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+ 16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C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+ 12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B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+ 8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+ 4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return address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saved ebp</a:t>
                      </a: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lang="en-US" sz="1400" dirty="0"/>
                        <a:t>←EBP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– 4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xx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– 8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yy</a:t>
                      </a: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– 12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zz</a:t>
                      </a: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– 16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sum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←ESP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Low Address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4A72B-00E2-4816-B261-A238929ED1C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505197-4865-4880-99A0-76CAF065210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C45C5-6488-490B-B378-0890D4B009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9ED5B-A818-40CC-99FF-7C18738C26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51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Stack Example</a:t>
            </a:r>
            <a:endParaRPr dirty="0"/>
          </a:p>
        </p:txBody>
      </p:sp>
      <p:sp>
        <p:nvSpPr>
          <p:cNvPr id="562" name="Google Shape;562;p29"/>
          <p:cNvSpPr/>
          <p:nvPr/>
        </p:nvSpPr>
        <p:spPr>
          <a:xfrm>
            <a:off x="1115568" y="2465400"/>
            <a:ext cx="132070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  <a:t>push 10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563" name="Google Shape;563;p29"/>
          <p:cNvSpPr/>
          <p:nvPr/>
        </p:nvSpPr>
        <p:spPr>
          <a:xfrm>
            <a:off x="1158848" y="3382782"/>
            <a:ext cx="12153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  <a:t>push 40</a:t>
            </a:r>
            <a:endParaRPr dirty="0">
              <a:latin typeface="Consolas" panose="020B0609020204030204" pitchFamily="49" charset="0"/>
            </a:endParaRPr>
          </a:p>
        </p:txBody>
      </p:sp>
      <p:sp>
        <p:nvSpPr>
          <p:cNvPr id="564" name="Google Shape;564;p29"/>
          <p:cNvSpPr/>
          <p:nvPr/>
        </p:nvSpPr>
        <p:spPr>
          <a:xfrm>
            <a:off x="1115567" y="4525156"/>
            <a:ext cx="12153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  <a:t>pop EBX</a:t>
            </a:r>
            <a:endParaRPr dirty="0">
              <a:latin typeface="Consolas" panose="020B0609020204030204" pitchFamily="49" charset="0"/>
            </a:endParaRPr>
          </a:p>
        </p:txBody>
      </p:sp>
      <p:graphicFrame>
        <p:nvGraphicFramePr>
          <p:cNvPr id="565" name="Google Shape;565;p29"/>
          <p:cNvGraphicFramePr/>
          <p:nvPr/>
        </p:nvGraphicFramePr>
        <p:xfrm>
          <a:off x="8365067" y="2396066"/>
          <a:ext cx="2283350" cy="2444325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228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4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0x29</a:t>
                      </a:r>
                      <a:endParaRPr dirty="0">
                        <a:latin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0x31</a:t>
                      </a:r>
                      <a:endParaRPr dirty="0">
                        <a:latin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7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0x44</a:t>
                      </a:r>
                      <a:endParaRPr dirty="0">
                        <a:latin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6" name="Google Shape;566;p29"/>
          <p:cNvGraphicFramePr/>
          <p:nvPr/>
        </p:nvGraphicFramePr>
        <p:xfrm>
          <a:off x="8365067" y="4840394"/>
          <a:ext cx="2283350" cy="818875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228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8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0x0A</a:t>
                      </a:r>
                      <a:endParaRPr dirty="0">
                        <a:latin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7" name="Google Shape;567;p29"/>
          <p:cNvGraphicFramePr/>
          <p:nvPr/>
        </p:nvGraphicFramePr>
        <p:xfrm>
          <a:off x="8365067" y="5659280"/>
          <a:ext cx="2283350" cy="818875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228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8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0x28</a:t>
                      </a:r>
                      <a:endParaRPr dirty="0">
                        <a:latin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8" name="Google Shape;568;p29"/>
          <p:cNvGraphicFramePr/>
          <p:nvPr/>
        </p:nvGraphicFramePr>
        <p:xfrm>
          <a:off x="6081717" y="2402312"/>
          <a:ext cx="2025975" cy="818875"/>
        </p:xfrm>
        <a:graphic>
          <a:graphicData uri="http://schemas.openxmlformats.org/drawingml/2006/table">
            <a:tbl>
              <a:tblPr firstRow="1" bandRow="1">
                <a:noFill/>
                <a:tableStyleId>{AA1E3FF5-CF7C-454B-A649-00B8C73EA379}</a:tableStyleId>
              </a:tblPr>
              <a:tblGrid>
                <a:gridCol w="202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88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EBP</a:t>
                      </a:r>
                      <a:endParaRPr dirty="0">
                        <a:latin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9" name="Google Shape;569;p29"/>
          <p:cNvGraphicFramePr/>
          <p:nvPr/>
        </p:nvGraphicFramePr>
        <p:xfrm>
          <a:off x="7435516" y="4072513"/>
          <a:ext cx="586875" cy="400100"/>
        </p:xfrm>
        <a:graphic>
          <a:graphicData uri="http://schemas.openxmlformats.org/drawingml/2006/table">
            <a:tbl>
              <a:tblPr firstRow="1" bandRow="1">
                <a:noFill/>
                <a:tableStyleId>{AA1E3FF5-CF7C-454B-A649-00B8C73EA379}</a:tableStyleId>
              </a:tblPr>
              <a:tblGrid>
                <a:gridCol w="5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1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ESP</a:t>
                      </a:r>
                      <a:endParaRPr dirty="0">
                        <a:latin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0" name="Google Shape;570;p29"/>
          <p:cNvGraphicFramePr/>
          <p:nvPr/>
        </p:nvGraphicFramePr>
        <p:xfrm>
          <a:off x="1924050" y="5662450"/>
          <a:ext cx="613188" cy="365770"/>
        </p:xfrm>
        <a:graphic>
          <a:graphicData uri="http://schemas.openxmlformats.org/drawingml/2006/table">
            <a:tbl>
              <a:tblPr firstRow="1" bandRow="1">
                <a:noFill/>
                <a:tableStyleId>{AA1E3FF5-CF7C-454B-A649-00B8C73EA379}</a:tableStyleId>
              </a:tblPr>
              <a:tblGrid>
                <a:gridCol w="61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589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EBX</a:t>
                      </a:r>
                      <a:endParaRPr dirty="0">
                        <a:latin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71" name="Google Shape;571;p29"/>
          <p:cNvSpPr txBox="1"/>
          <p:nvPr/>
        </p:nvSpPr>
        <p:spPr>
          <a:xfrm>
            <a:off x="5149516" y="611204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C9760-8BC7-4F24-8A5B-1D8C9BB4B97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31387C-5DB9-4513-B980-ECF6E808394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3BEA0-DA4D-41BA-9D1B-DCCD912657D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F6D03-48E5-456F-87B5-67F2D558E3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 dirty="0"/>
          </a:p>
        </p:txBody>
      </p:sp>
      <p:graphicFrame>
        <p:nvGraphicFramePr>
          <p:cNvPr id="16" name="Google Shape;567;p29">
            <a:extLst>
              <a:ext uri="{FF2B5EF4-FFF2-40B4-BE49-F238E27FC236}">
                <a16:creationId xmlns:a16="http://schemas.microsoft.com/office/drawing/2014/main" id="{32A52D05-AFE3-45D1-8046-B360DB0151AD}"/>
              </a:ext>
            </a:extLst>
          </p:cNvPr>
          <p:cNvGraphicFramePr/>
          <p:nvPr/>
        </p:nvGraphicFramePr>
        <p:xfrm>
          <a:off x="2831930" y="5659269"/>
          <a:ext cx="732145" cy="36577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732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0x28</a:t>
                      </a:r>
                      <a:endParaRPr dirty="0">
                        <a:latin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47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4.16667E-6 0.1194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11944 L -4.16667E-6 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25 L -4.375E-6 0.119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633F-B44E-49AF-A2A3-CBEFCF7C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Prologue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3F565-0B32-48B5-B23D-54DBD5A140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CA8F7-30E6-4632-94D6-69F8E0BAC1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84D86-E458-4B8B-9F66-80731D4B3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A4F73A1-8391-4EEA-9974-BF4A494492A0}"/>
              </a:ext>
            </a:extLst>
          </p:cNvPr>
          <p:cNvSpPr txBox="1">
            <a:spLocks/>
          </p:cNvSpPr>
          <p:nvPr/>
        </p:nvSpPr>
        <p:spPr>
          <a:xfrm>
            <a:off x="1058291" y="2388761"/>
            <a:ext cx="10282682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sz="2300" dirty="0"/>
              <a:t>For entering and leaving functions the compiler usually inserts code to create and destroy the stack frame</a:t>
            </a:r>
          </a:p>
          <a:p>
            <a:pPr lvl="1"/>
            <a:r>
              <a:rPr lang="en-US" sz="1700" dirty="0"/>
              <a:t>Note: this is not required, and compilers can skip this step</a:t>
            </a:r>
          </a:p>
          <a:p>
            <a:r>
              <a:rPr lang="en-US" sz="2300" dirty="0"/>
              <a:t>Epilogue</a:t>
            </a:r>
          </a:p>
          <a:p>
            <a:pPr marL="571500" lvl="1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push </a:t>
            </a:r>
            <a:r>
              <a:rPr lang="en-US" sz="1700" dirty="0" err="1">
                <a:latin typeface="Consolas" panose="020B0609020204030204" pitchFamily="49" charset="0"/>
              </a:rPr>
              <a:t>ebp</a:t>
            </a:r>
            <a:endParaRPr lang="en-US" sz="1700" dirty="0">
              <a:latin typeface="Consolas" panose="020B0609020204030204" pitchFamily="49" charset="0"/>
            </a:endParaRPr>
          </a:p>
          <a:p>
            <a:pPr marL="571500" lvl="1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mov </a:t>
            </a:r>
            <a:r>
              <a:rPr lang="en-US" sz="1700" dirty="0" err="1">
                <a:latin typeface="Consolas" panose="020B0609020204030204" pitchFamily="49" charset="0"/>
              </a:rPr>
              <a:t>ebp</a:t>
            </a:r>
            <a:r>
              <a:rPr lang="en-US" sz="1700" dirty="0">
                <a:latin typeface="Consolas" panose="020B0609020204030204" pitchFamily="49" charset="0"/>
              </a:rPr>
              <a:t>, </a:t>
            </a:r>
            <a:r>
              <a:rPr lang="en-US" sz="1700" dirty="0" err="1">
                <a:latin typeface="Consolas" panose="020B0609020204030204" pitchFamily="49" charset="0"/>
              </a:rPr>
              <a:t>esp</a:t>
            </a:r>
            <a:endParaRPr lang="en-US" sz="1700" dirty="0">
              <a:latin typeface="Consolas" panose="020B0609020204030204" pitchFamily="49" charset="0"/>
            </a:endParaRPr>
          </a:p>
          <a:p>
            <a:pPr marL="571500" lvl="1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sub </a:t>
            </a:r>
            <a:r>
              <a:rPr lang="en-US" sz="1700" dirty="0" err="1">
                <a:latin typeface="Consolas" panose="020B0609020204030204" pitchFamily="49" charset="0"/>
              </a:rPr>
              <a:t>esp</a:t>
            </a:r>
            <a:r>
              <a:rPr lang="en-US" sz="1700" dirty="0">
                <a:latin typeface="Consolas" panose="020B0609020204030204" pitchFamily="49" charset="0"/>
              </a:rPr>
              <a:t>, N</a:t>
            </a:r>
          </a:p>
          <a:p>
            <a:r>
              <a:rPr lang="en-US" sz="2300" dirty="0"/>
              <a:t>Can also be achieved with the </a:t>
            </a:r>
            <a:r>
              <a:rPr lang="en-US" sz="2300" dirty="0">
                <a:solidFill>
                  <a:schemeClr val="accent4"/>
                </a:solidFill>
                <a:latin typeface="Consolas" panose="020B0609020204030204" pitchFamily="49" charset="0"/>
              </a:rPr>
              <a:t>enter N, 0</a:t>
            </a:r>
            <a:r>
              <a:rPr lang="en-US" sz="2300" dirty="0"/>
              <a:t> instruction </a:t>
            </a:r>
          </a:p>
          <a:p>
            <a:pPr lvl="1"/>
            <a:r>
              <a:rPr lang="en-US" sz="1700" dirty="0"/>
              <a:t>Not common	</a:t>
            </a:r>
            <a:endParaRPr lang="en-US" sz="900" dirty="0">
              <a:cs typeface="Courier New" panose="02070309020205020404" pitchFamily="49" charset="0"/>
            </a:endParaRPr>
          </a:p>
          <a:p>
            <a:pPr marL="114300" indent="0">
              <a:buFont typeface="Arial"/>
              <a:buNone/>
            </a:pP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893734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339F-EBFD-4373-8A1D-F79BEE7B3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Epilogue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E082F-6C46-4003-9813-D8A64E3CA76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BB4EF-F9D8-44D1-9B16-D553CFD58A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AUEHC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ACA6-C631-424F-974C-AF7AB86FF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27062D-01DB-4C7E-8D5B-E58110BA39BE}"/>
              </a:ext>
            </a:extLst>
          </p:cNvPr>
          <p:cNvSpPr txBox="1">
            <a:spLocks/>
          </p:cNvSpPr>
          <p:nvPr/>
        </p:nvSpPr>
        <p:spPr>
          <a:xfrm>
            <a:off x="1058291" y="2388761"/>
            <a:ext cx="10282682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 sz="2000" dirty="0"/>
              <a:t>For entering and leaving functions the compiler usually inserts code to create and destroy the stack frame</a:t>
            </a:r>
          </a:p>
          <a:p>
            <a:pPr lvl="1"/>
            <a:r>
              <a:rPr lang="en-US" sz="1600" dirty="0"/>
              <a:t>Note: this is not required, and compilers can skip this step</a:t>
            </a:r>
          </a:p>
          <a:p>
            <a:r>
              <a:rPr lang="en-US" sz="2000" dirty="0"/>
              <a:t>Epilogue</a:t>
            </a:r>
          </a:p>
          <a:p>
            <a:pPr marL="571500" lvl="1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mov </a:t>
            </a:r>
            <a:r>
              <a:rPr lang="en-US" sz="1600" dirty="0" err="1">
                <a:latin typeface="Consolas" panose="020B0609020204030204" pitchFamily="49" charset="0"/>
              </a:rPr>
              <a:t>esp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ebp</a:t>
            </a:r>
            <a:endParaRPr lang="en-US" sz="1600" dirty="0">
              <a:latin typeface="Consolas" panose="020B0609020204030204" pitchFamily="49" charset="0"/>
            </a:endParaRPr>
          </a:p>
          <a:p>
            <a:pPr marL="571500" lvl="1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pop </a:t>
            </a:r>
            <a:r>
              <a:rPr lang="en-US" sz="1600" dirty="0" err="1">
                <a:latin typeface="Consolas" panose="020B0609020204030204" pitchFamily="49" charset="0"/>
              </a:rPr>
              <a:t>ebp</a:t>
            </a:r>
            <a:endParaRPr lang="en-US" sz="1600" dirty="0">
              <a:latin typeface="Consolas" panose="020B0609020204030204" pitchFamily="49" charset="0"/>
            </a:endParaRPr>
          </a:p>
          <a:p>
            <a:pPr marL="571500" lvl="1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ret</a:t>
            </a:r>
          </a:p>
          <a:p>
            <a:r>
              <a:rPr lang="en-US" sz="2100" dirty="0"/>
              <a:t>The first two lines can be achieved with the </a:t>
            </a:r>
            <a:r>
              <a:rPr lang="en-US" sz="2100" dirty="0">
                <a:solidFill>
                  <a:schemeClr val="accent4"/>
                </a:solidFill>
                <a:latin typeface="Consolas" panose="020B0609020204030204" pitchFamily="49" charset="0"/>
              </a:rPr>
              <a:t>leave</a:t>
            </a:r>
            <a:r>
              <a:rPr lang="en-US" sz="2100" dirty="0"/>
              <a:t> instruction</a:t>
            </a:r>
            <a:r>
              <a:rPr lang="en-US" sz="1300" dirty="0">
                <a:cs typeface="Courier New" panose="02070309020205020404" pitchFamily="49" charset="0"/>
              </a:rPr>
              <a:t>	</a:t>
            </a:r>
          </a:p>
          <a:p>
            <a:pPr marL="114300" indent="0">
              <a:buFont typeface="Arial"/>
              <a:buNone/>
            </a:pP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26310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1374-336F-4F8A-92BA-76F38AD2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Prologue / Epilogue – Example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130F8-A54D-4235-8139-344D17B735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4A02B-81A9-46EB-8107-8DCFC71F60E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C5703-7476-4EA0-B4F1-1C991A7CE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176DA-FD44-4AC5-B659-07E6AEFD8F78}"/>
              </a:ext>
            </a:extLst>
          </p:cNvPr>
          <p:cNvSpPr/>
          <p:nvPr/>
        </p:nvSpPr>
        <p:spPr>
          <a:xfrm>
            <a:off x="519953" y="2082797"/>
            <a:ext cx="3200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k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l = mul(i, j, k);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</a:rPr>
              <a:t>l; 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/>
            </a:br>
            <a:endParaRPr lang="en-US" sz="120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F22FF-5F34-4592-97CB-E62885DFE4FE}"/>
              </a:ext>
            </a:extLst>
          </p:cNvPr>
          <p:cNvSpPr/>
          <p:nvPr/>
        </p:nvSpPr>
        <p:spPr>
          <a:xfrm>
            <a:off x="3465396" y="2085782"/>
            <a:ext cx="42083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main: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mul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leave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4FD040-5152-499E-8A61-DEB67D872747}"/>
              </a:ext>
            </a:extLst>
          </p:cNvPr>
          <p:cNvSpPr/>
          <p:nvPr/>
        </p:nvSpPr>
        <p:spPr>
          <a:xfrm>
            <a:off x="4114800" y="2330450"/>
            <a:ext cx="1809750" cy="534244"/>
          </a:xfrm>
          <a:prstGeom prst="rect">
            <a:avLst/>
          </a:prstGeom>
          <a:solidFill>
            <a:schemeClr val="accent3">
              <a:lumMod val="75000"/>
              <a:alpha val="18039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123391-6338-4EB4-AB98-4FBD9A2682B5}"/>
              </a:ext>
            </a:extLst>
          </p:cNvPr>
          <p:cNvSpPr/>
          <p:nvPr/>
        </p:nvSpPr>
        <p:spPr>
          <a:xfrm>
            <a:off x="4114800" y="4859910"/>
            <a:ext cx="660400" cy="382651"/>
          </a:xfrm>
          <a:prstGeom prst="rect">
            <a:avLst/>
          </a:prstGeom>
          <a:solidFill>
            <a:schemeClr val="accent5">
              <a:lumMod val="75000"/>
              <a:alpha val="18039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64F47-0ADC-45FA-8DAD-4D515A847BC0}"/>
              </a:ext>
            </a:extLst>
          </p:cNvPr>
          <p:cNvSpPr txBox="1"/>
          <p:nvPr/>
        </p:nvSpPr>
        <p:spPr>
          <a:xfrm>
            <a:off x="4835938" y="49347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epilogue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A4691-096F-45D1-AEFE-718F5FC54462}"/>
              </a:ext>
            </a:extLst>
          </p:cNvPr>
          <p:cNvSpPr txBox="1"/>
          <p:nvPr/>
        </p:nvSpPr>
        <p:spPr>
          <a:xfrm>
            <a:off x="6096000" y="2446436"/>
            <a:ext cx="895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prologue</a:t>
            </a:r>
          </a:p>
        </p:txBody>
      </p:sp>
    </p:spTree>
    <p:extLst>
      <p:ext uri="{BB962C8B-B14F-4D97-AF65-F5344CB8AC3E}">
        <p14:creationId xmlns:p14="http://schemas.microsoft.com/office/powerpoint/2010/main" val="34121726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0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Stack Frame</a:t>
            </a:r>
            <a:endParaRPr dirty="0"/>
          </a:p>
        </p:txBody>
      </p:sp>
      <p:sp>
        <p:nvSpPr>
          <p:cNvPr id="580" name="Google Shape;580;p30"/>
          <p:cNvSpPr/>
          <p:nvPr/>
        </p:nvSpPr>
        <p:spPr>
          <a:xfrm>
            <a:off x="1115568" y="2739873"/>
            <a:ext cx="60960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add(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x,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y)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c = x + y;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c;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argc,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*argv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[]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int i = add(</a:t>
            </a:r>
            <a:r>
              <a:rPr lang="en-US" sz="1800" dirty="0">
                <a:solidFill>
                  <a:srgbClr val="09885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9885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09885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graphicFrame>
        <p:nvGraphicFramePr>
          <p:cNvPr id="581" name="Google Shape;581;p30"/>
          <p:cNvGraphicFramePr/>
          <p:nvPr/>
        </p:nvGraphicFramePr>
        <p:xfrm>
          <a:off x="7467137" y="2215030"/>
          <a:ext cx="4202300" cy="92514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4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High address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2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2" name="Google Shape;582;p30"/>
          <p:cNvSpPr/>
          <p:nvPr/>
        </p:nvSpPr>
        <p:spPr>
          <a:xfrm>
            <a:off x="1033945" y="3349988"/>
            <a:ext cx="501646" cy="24847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2840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583" name="Google Shape;583;p30"/>
          <p:cNvGraphicFramePr/>
          <p:nvPr>
            <p:extLst>
              <p:ext uri="{D42A27DB-BD31-4B8C-83A1-F6EECF244321}">
                <p14:modId xmlns:p14="http://schemas.microsoft.com/office/powerpoint/2010/main" val="985187339"/>
              </p:ext>
            </p:extLst>
          </p:nvPr>
        </p:nvGraphicFramePr>
        <p:xfrm>
          <a:off x="7467137" y="3995294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saved ebp</a:t>
                      </a: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lang="en-US" sz="1400" dirty="0"/>
                        <a:t>←EBP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4" name="Google Shape;584;p30"/>
          <p:cNvGraphicFramePr/>
          <p:nvPr/>
        </p:nvGraphicFramePr>
        <p:xfrm>
          <a:off x="7467137" y="3710248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+ 4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return address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5" name="Google Shape;585;p30"/>
          <p:cNvGraphicFramePr/>
          <p:nvPr/>
        </p:nvGraphicFramePr>
        <p:xfrm>
          <a:off x="7467137" y="3425202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+ 8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6" name="Google Shape;586;p30"/>
          <p:cNvGraphicFramePr/>
          <p:nvPr/>
        </p:nvGraphicFramePr>
        <p:xfrm>
          <a:off x="7467137" y="3143030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+ 12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7" name="Google Shape;587;p30"/>
          <p:cNvGraphicFramePr/>
          <p:nvPr/>
        </p:nvGraphicFramePr>
        <p:xfrm>
          <a:off x="7467137" y="4277466"/>
          <a:ext cx="4202300" cy="983535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– 4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c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lang="en-US" sz="1400" dirty="0"/>
                        <a:t>←ESP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Low Address</a:t>
                      </a:r>
                      <a:endParaRPr lang="en-US"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0E5B8-46ED-4C5C-B8B4-F3C46BB2B4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8307F19-F8FC-4264-A140-5502629CEDC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C3D54-3BBA-4FCE-963A-34DF45DE90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F30AF-F8D2-4162-9B96-A39B4EEDDD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33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FCEA1DB-D983-46F3-A166-11C95DE5F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68027"/>
              </p:ext>
            </p:extLst>
          </p:nvPr>
        </p:nvGraphicFramePr>
        <p:xfrm>
          <a:off x="7483123" y="3339726"/>
          <a:ext cx="2326537" cy="1140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948724341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624671504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- 4 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60605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- 8 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87323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- 12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7224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- 16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043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993D91B-D590-4C25-BD42-543A5664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Example – Main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357E7-FD30-4D0F-9C4A-70CC7B15153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20D23-D51C-46E6-B0BB-0D5A4FA23E5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B1067-F18D-40CD-9F5D-72C43FE14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176DB7-68A9-42BE-ABBC-026D29EDD675}"/>
              </a:ext>
            </a:extLst>
          </p:cNvPr>
          <p:cNvSpPr/>
          <p:nvPr/>
        </p:nvSpPr>
        <p:spPr>
          <a:xfrm>
            <a:off x="519953" y="2082797"/>
            <a:ext cx="32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k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l = mul(i, j, k);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mul(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y,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z){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 = x * y;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 = a * z;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 = b;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C3710F-5EBE-4C86-A2A1-ABF2B02A9837}"/>
              </a:ext>
            </a:extLst>
          </p:cNvPr>
          <p:cNvSpPr/>
          <p:nvPr/>
        </p:nvSpPr>
        <p:spPr>
          <a:xfrm>
            <a:off x="3502719" y="2125260"/>
            <a:ext cx="42083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main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mul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leave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482380-FA9C-465D-8829-FF7B48E83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664884"/>
              </p:ext>
            </p:extLst>
          </p:nvPr>
        </p:nvGraphicFramePr>
        <p:xfrm>
          <a:off x="7315200" y="2123929"/>
          <a:ext cx="2499077" cy="925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360">
                  <a:extLst>
                    <a:ext uri="{9D8B030D-6E8A-4147-A177-3AD203B41FA5}">
                      <a16:colId xmlns:a16="http://schemas.microsoft.com/office/drawing/2014/main" val="3225793931"/>
                    </a:ext>
                  </a:extLst>
                </a:gridCol>
                <a:gridCol w="1015717">
                  <a:extLst>
                    <a:ext uri="{9D8B030D-6E8A-4147-A177-3AD203B41FA5}">
                      <a16:colId xmlns:a16="http://schemas.microsoft.com/office/drawing/2014/main" val="227715183"/>
                    </a:ext>
                  </a:extLst>
                </a:gridCol>
              </a:tblGrid>
              <a:tr h="844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High address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0090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EA15106-C2D5-4E11-8A75-CB5089ABB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484051"/>
              </p:ext>
            </p:extLst>
          </p:nvPr>
        </p:nvGraphicFramePr>
        <p:xfrm>
          <a:off x="9814277" y="2763128"/>
          <a:ext cx="785026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5026">
                  <a:extLst>
                    <a:ext uri="{9D8B030D-6E8A-4147-A177-3AD203B41FA5}">
                      <a16:colId xmlns:a16="http://schemas.microsoft.com/office/drawing/2014/main" val="2397686215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←ESP</a:t>
                      </a:r>
                    </a:p>
                  </a:txBody>
                  <a:tcPr marL="71686" marR="71686" marT="35843" marB="358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2389322"/>
                  </a:ext>
                </a:extLst>
              </a:tr>
            </a:tbl>
          </a:graphicData>
        </a:graphic>
      </p:graphicFrame>
      <p:sp>
        <p:nvSpPr>
          <p:cNvPr id="11" name="Right Arrow 13">
            <a:extLst>
              <a:ext uri="{FF2B5EF4-FFF2-40B4-BE49-F238E27FC236}">
                <a16:creationId xmlns:a16="http://schemas.microsoft.com/office/drawing/2014/main" id="{1BC9D5F2-EFCE-4590-BEDB-C602E8FD90E2}"/>
              </a:ext>
            </a:extLst>
          </p:cNvPr>
          <p:cNvSpPr/>
          <p:nvPr/>
        </p:nvSpPr>
        <p:spPr>
          <a:xfrm>
            <a:off x="2998736" y="2095904"/>
            <a:ext cx="50164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F38228-8540-4E5D-A4DD-DA1025940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64308"/>
              </p:ext>
            </p:extLst>
          </p:nvPr>
        </p:nvGraphicFramePr>
        <p:xfrm>
          <a:off x="7496187" y="3054680"/>
          <a:ext cx="1017021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021">
                  <a:extLst>
                    <a:ext uri="{9D8B030D-6E8A-4147-A177-3AD203B41FA5}">
                      <a16:colId xmlns:a16="http://schemas.microsoft.com/office/drawing/2014/main" val="2397173678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 →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47596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7FA540E-837A-4291-A7DE-3D10822F2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570066"/>
              </p:ext>
            </p:extLst>
          </p:nvPr>
        </p:nvGraphicFramePr>
        <p:xfrm>
          <a:off x="8796483" y="3337146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10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B9C9F4A-BF62-47B6-9C09-49EDD0D0B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63185"/>
              </p:ext>
            </p:extLst>
          </p:nvPr>
        </p:nvGraphicFramePr>
        <p:xfrm>
          <a:off x="8796483" y="3623165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20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821407B-595F-4BB5-A0C2-3A2F83B66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9541"/>
              </p:ext>
            </p:extLst>
          </p:nvPr>
        </p:nvGraphicFramePr>
        <p:xfrm>
          <a:off x="8796483" y="3907238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30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sp>
        <p:nvSpPr>
          <p:cNvPr id="21" name="Right Arrow 38">
            <a:extLst>
              <a:ext uri="{FF2B5EF4-FFF2-40B4-BE49-F238E27FC236}">
                <a16:creationId xmlns:a16="http://schemas.microsoft.com/office/drawing/2014/main" id="{5E3EEFA2-6DC8-4C51-9009-2B030257A816}"/>
              </a:ext>
            </a:extLst>
          </p:cNvPr>
          <p:cNvSpPr/>
          <p:nvPr/>
        </p:nvSpPr>
        <p:spPr>
          <a:xfrm>
            <a:off x="38237" y="2099309"/>
            <a:ext cx="50164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6D8766F-A477-41CC-A30B-5D8F355CC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483892"/>
              </p:ext>
            </p:extLst>
          </p:nvPr>
        </p:nvGraphicFramePr>
        <p:xfrm>
          <a:off x="7481681" y="5605248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- 36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ret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CF0A1F6-6AF8-43DA-8315-D3F1771C3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342087"/>
              </p:ext>
            </p:extLst>
          </p:nvPr>
        </p:nvGraphicFramePr>
        <p:xfrm>
          <a:off x="8796483" y="3052100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saved ebp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8296EFC-BDF0-4A7A-9C2A-92394301D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84166"/>
              </p:ext>
            </p:extLst>
          </p:nvPr>
        </p:nvGraphicFramePr>
        <p:xfrm>
          <a:off x="7483121" y="4478937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3055958141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276669091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- 20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213937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3235F88-9F39-4ADF-9B2E-EF597A909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85931"/>
              </p:ext>
            </p:extLst>
          </p:nvPr>
        </p:nvGraphicFramePr>
        <p:xfrm>
          <a:off x="7483120" y="4747478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3176684565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34806159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- 24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30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309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D16DC0C-6275-4F37-B504-7278B3D71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91834"/>
              </p:ext>
            </p:extLst>
          </p:nvPr>
        </p:nvGraphicFramePr>
        <p:xfrm>
          <a:off x="7484557" y="5031551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- 28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20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4EBA9D4-343F-477C-9CF7-0E20F47EA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82312"/>
              </p:ext>
            </p:extLst>
          </p:nvPr>
        </p:nvGraphicFramePr>
        <p:xfrm>
          <a:off x="7483119" y="5315624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- 32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10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8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0388 0.0333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00052 0.0416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8 0.03333 L 0.03867 0.0608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67 0.06088 L 0.03867 0.0884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4167 L 0.00052 0.20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67 0.08843 L 0.03932 0.1143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29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4.07407E-6 L 0.02565 0.02778 " pathEditMode="relative" rAng="0" ptsTypes="AA">
                                      <p:cBhvr>
                                        <p:cTn id="35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32 0.11435 L 0.03867 0.1409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65 0.02778 L 0.02552 0.055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67 0.14097 L 0.03867 0.1692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0.0551 L 0.02526 0.0789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67 0.16921 L 0.03867 0.1942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20764 L 0.00052 0.2474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67 0.19421 L 0.03867 0.22269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26 0.07894 L 0.02474 0.13704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24745 L 0.00052 0.2891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67 0.22269 L 0.03867 0.2460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28912 L 0.00052 0.3307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67 0.24607 L 0.03867 0.27593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33079 L 0.00052 0.3724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67 0.27593 L 0.03867 0.30255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74 0.13704 L 0.00247 0.2664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37245 L 6.25E-7 0.41412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11" grpId="7" animBg="1"/>
      <p:bldP spid="11" grpId="8" animBg="1"/>
      <p:bldP spid="11" grpId="9" animBg="1"/>
      <p:bldP spid="11" grpId="10" animBg="1"/>
      <p:bldP spid="21" grpId="0" animBg="1"/>
      <p:bldP spid="21" grpId="1" animBg="1"/>
      <p:bldP spid="21" grpId="2" animBg="1"/>
      <p:bldP spid="21" grpId="3" animBg="1"/>
      <p:bldP spid="21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Binary Reverse Engineering is Huge</a:t>
            </a:r>
            <a:endParaRPr dirty="0"/>
          </a:p>
        </p:txBody>
      </p:sp>
      <p:sp>
        <p:nvSpPr>
          <p:cNvPr id="299" name="Google Shape;299;p9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Each operating system has its </a:t>
            </a:r>
            <a:r>
              <a:rPr lang="en-US" u="sng" dirty="0">
                <a:solidFill>
                  <a:schemeClr val="accent4"/>
                </a:solidFill>
              </a:rPr>
              <a:t>own</a:t>
            </a:r>
            <a:r>
              <a:rPr lang="en-US" dirty="0"/>
              <a:t> binary format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Windows: Portable Executable (PE)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Linux: Executable and Linkable Format (ELF)</a:t>
            </a:r>
            <a:endParaRPr dirty="0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macOS: Mach-O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will be focusing on </a:t>
            </a:r>
            <a:r>
              <a:rPr lang="en-US" dirty="0">
                <a:solidFill>
                  <a:schemeClr val="accent4"/>
                </a:solidFill>
              </a:rPr>
              <a:t>Windows</a:t>
            </a:r>
            <a:r>
              <a:rPr lang="en-US" dirty="0"/>
              <a:t> and the </a:t>
            </a:r>
            <a:r>
              <a:rPr lang="en-US" dirty="0">
                <a:solidFill>
                  <a:schemeClr val="accent4"/>
                </a:solidFill>
              </a:rPr>
              <a:t>PE</a:t>
            </a:r>
            <a:r>
              <a:rPr lang="en-US" dirty="0"/>
              <a:t> format</a:t>
            </a:r>
            <a:endParaRPr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09317-52E5-4575-A7EB-4CC249150C5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FA7811C-E15C-45CC-B877-DC616DB50B50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7EC77-D482-457F-AEF2-FC28D16AB02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E5E3D-4967-40B0-AF98-47DAAC44C7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E4B-07BE-4611-9AE0-6ABC2AED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Example – Mul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4EDC7-86AB-40ED-B95E-D6CEE1A52FF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C10FD-6759-4379-91EC-F30C50DC90D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7E15A-2CD5-4D23-BD61-13F0CB9A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F8031-F223-4740-BB12-A1F25BC72AC6}"/>
              </a:ext>
            </a:extLst>
          </p:cNvPr>
          <p:cNvSpPr/>
          <p:nvPr/>
        </p:nvSpPr>
        <p:spPr>
          <a:xfrm>
            <a:off x="519953" y="2082797"/>
            <a:ext cx="32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k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l = mul(i, j, k);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mul(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y,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z){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 = x * y;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 = a * z;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 = b;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8AB435F-FC2C-41EB-BD71-FE2D67395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967716"/>
              </p:ext>
            </p:extLst>
          </p:nvPr>
        </p:nvGraphicFramePr>
        <p:xfrm>
          <a:off x="7315200" y="2123929"/>
          <a:ext cx="2499077" cy="925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3360">
                  <a:extLst>
                    <a:ext uri="{9D8B030D-6E8A-4147-A177-3AD203B41FA5}">
                      <a16:colId xmlns:a16="http://schemas.microsoft.com/office/drawing/2014/main" val="3225793931"/>
                    </a:ext>
                  </a:extLst>
                </a:gridCol>
                <a:gridCol w="1015717">
                  <a:extLst>
                    <a:ext uri="{9D8B030D-6E8A-4147-A177-3AD203B41FA5}">
                      <a16:colId xmlns:a16="http://schemas.microsoft.com/office/drawing/2014/main" val="227715183"/>
                    </a:ext>
                  </a:extLst>
                </a:gridCol>
              </a:tblGrid>
              <a:tr h="844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High address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00908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63D24B-E548-4E7D-83E8-6EFB6A945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6875"/>
              </p:ext>
            </p:extLst>
          </p:nvPr>
        </p:nvGraphicFramePr>
        <p:xfrm>
          <a:off x="9808218" y="5583192"/>
          <a:ext cx="806495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495">
                  <a:extLst>
                    <a:ext uri="{9D8B030D-6E8A-4147-A177-3AD203B41FA5}">
                      <a16:colId xmlns:a16="http://schemas.microsoft.com/office/drawing/2014/main" val="2397686215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←ESP</a:t>
                      </a:r>
                    </a:p>
                  </a:txBody>
                  <a:tcPr marL="71686" marR="71686" marT="35843" marB="358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238932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FEAEA67-FD3D-4E56-9561-4BABC645E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525210"/>
              </p:ext>
            </p:extLst>
          </p:nvPr>
        </p:nvGraphicFramePr>
        <p:xfrm>
          <a:off x="7483123" y="3339726"/>
          <a:ext cx="2326537" cy="1140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948724341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624671504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- 4 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60605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- 8 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87323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- 12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7224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- 16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0439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EB66C42-A570-4BC3-943D-96D11397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79617"/>
              </p:ext>
            </p:extLst>
          </p:nvPr>
        </p:nvGraphicFramePr>
        <p:xfrm>
          <a:off x="7496187" y="3054680"/>
          <a:ext cx="1017021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021">
                  <a:extLst>
                    <a:ext uri="{9D8B030D-6E8A-4147-A177-3AD203B41FA5}">
                      <a16:colId xmlns:a16="http://schemas.microsoft.com/office/drawing/2014/main" val="2397173678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 →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47596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CFE07C5-E4F5-49DC-9680-263F2D3B4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801824"/>
              </p:ext>
            </p:extLst>
          </p:nvPr>
        </p:nvGraphicFramePr>
        <p:xfrm>
          <a:off x="8796483" y="3052100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saved ebp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sp>
        <p:nvSpPr>
          <p:cNvPr id="17" name="Right Arrow 38">
            <a:extLst>
              <a:ext uri="{FF2B5EF4-FFF2-40B4-BE49-F238E27FC236}">
                <a16:creationId xmlns:a16="http://schemas.microsoft.com/office/drawing/2014/main" id="{25BAF0A0-8960-4DA2-B81F-B7570E483A58}"/>
              </a:ext>
            </a:extLst>
          </p:cNvPr>
          <p:cNvSpPr/>
          <p:nvPr/>
        </p:nvSpPr>
        <p:spPr>
          <a:xfrm>
            <a:off x="18307" y="3925521"/>
            <a:ext cx="50164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3EDC17-03AC-4428-97D2-53558D3F6F99}"/>
              </a:ext>
            </a:extLst>
          </p:cNvPr>
          <p:cNvSpPr/>
          <p:nvPr/>
        </p:nvSpPr>
        <p:spPr>
          <a:xfrm>
            <a:off x="3500382" y="212392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mul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imul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imul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leave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E77D6E9-56A3-4450-AEF5-4EC39023C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725550"/>
              </p:ext>
            </p:extLst>
          </p:nvPr>
        </p:nvGraphicFramePr>
        <p:xfrm>
          <a:off x="7481681" y="5605248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- 36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ret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677468B-4084-4E17-B33A-8C59317BA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910448"/>
              </p:ext>
            </p:extLst>
          </p:nvPr>
        </p:nvGraphicFramePr>
        <p:xfrm>
          <a:off x="7480243" y="5888296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- 40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main ebp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sp>
        <p:nvSpPr>
          <p:cNvPr id="21" name="Right Arrow 22">
            <a:extLst>
              <a:ext uri="{FF2B5EF4-FFF2-40B4-BE49-F238E27FC236}">
                <a16:creationId xmlns:a16="http://schemas.microsoft.com/office/drawing/2014/main" id="{E940D4A3-3B22-4534-9B07-401071227575}"/>
              </a:ext>
            </a:extLst>
          </p:cNvPr>
          <p:cNvSpPr/>
          <p:nvPr/>
        </p:nvSpPr>
        <p:spPr>
          <a:xfrm>
            <a:off x="2998736" y="2095904"/>
            <a:ext cx="50164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E1E4BA9-CFA2-4B6E-AC0D-096F7A109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80104"/>
              </p:ext>
            </p:extLst>
          </p:nvPr>
        </p:nvGraphicFramePr>
        <p:xfrm>
          <a:off x="8796483" y="3337146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10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0F4080C-5C07-445F-BE92-B69BD600A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305865"/>
              </p:ext>
            </p:extLst>
          </p:nvPr>
        </p:nvGraphicFramePr>
        <p:xfrm>
          <a:off x="8796483" y="3623165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20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AE683F6-4A95-4AEC-8DF7-1B4C44964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877032"/>
              </p:ext>
            </p:extLst>
          </p:nvPr>
        </p:nvGraphicFramePr>
        <p:xfrm>
          <a:off x="8796483" y="3907238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30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F7F76E44-7FE7-4359-8BC3-CD0780D5D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234880"/>
              </p:ext>
            </p:extLst>
          </p:nvPr>
        </p:nvGraphicFramePr>
        <p:xfrm>
          <a:off x="7483121" y="4478937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3055958141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276669091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- 20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21393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4BC9B520-499E-4CCD-9DAF-9C69E0890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015311"/>
              </p:ext>
            </p:extLst>
          </p:nvPr>
        </p:nvGraphicFramePr>
        <p:xfrm>
          <a:off x="7483120" y="4747478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3176684565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34806159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- 24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30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309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6D9258A-AD5D-4244-9776-6DDCAC4BA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960308"/>
              </p:ext>
            </p:extLst>
          </p:nvPr>
        </p:nvGraphicFramePr>
        <p:xfrm>
          <a:off x="7484557" y="5031551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- 28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20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6768E734-347E-4E4D-B073-EEFE888D3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73810"/>
              </p:ext>
            </p:extLst>
          </p:nvPr>
        </p:nvGraphicFramePr>
        <p:xfrm>
          <a:off x="7483119" y="5315624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- 32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10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05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04362 0.0289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394 L 0.00091 0.0456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62 0.02894 L 0.04726 0.0618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B310BE-EB2F-4C81-8FA7-F7EAB15D5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41019"/>
              </p:ext>
            </p:extLst>
          </p:nvPr>
        </p:nvGraphicFramePr>
        <p:xfrm>
          <a:off x="4772677" y="5478770"/>
          <a:ext cx="621516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1516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10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2A753D2-7731-4DE4-9622-C5771C80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Example – Mul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2B6F7-B0AF-4F1F-973B-F248523B3F5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94308-532F-4048-9713-27FB3E39D6D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0964B-4B4D-47B6-B58B-EA00E74737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5A7EF7-6B97-4534-A9FD-71957B4E1961}"/>
              </a:ext>
            </a:extLst>
          </p:cNvPr>
          <p:cNvSpPr/>
          <p:nvPr/>
        </p:nvSpPr>
        <p:spPr>
          <a:xfrm>
            <a:off x="3500382" y="212392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mul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imul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imul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leave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A11E1E-22CF-462D-948A-137F935CDDE1}"/>
              </a:ext>
            </a:extLst>
          </p:cNvPr>
          <p:cNvSpPr/>
          <p:nvPr/>
        </p:nvSpPr>
        <p:spPr>
          <a:xfrm>
            <a:off x="519953" y="2082797"/>
            <a:ext cx="32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k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l = mul(i, j, k);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mul(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y,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z){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 = x * y;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 = a * z;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 = b;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E7DEBA-E128-432A-A8FF-80F5CE6FA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070111"/>
              </p:ext>
            </p:extLst>
          </p:nvPr>
        </p:nvGraphicFramePr>
        <p:xfrm>
          <a:off x="7313725" y="2123929"/>
          <a:ext cx="2500552" cy="925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5891">
                  <a:extLst>
                    <a:ext uri="{9D8B030D-6E8A-4147-A177-3AD203B41FA5}">
                      <a16:colId xmlns:a16="http://schemas.microsoft.com/office/drawing/2014/main" val="3225793931"/>
                    </a:ext>
                  </a:extLst>
                </a:gridCol>
                <a:gridCol w="1014661">
                  <a:extLst>
                    <a:ext uri="{9D8B030D-6E8A-4147-A177-3AD203B41FA5}">
                      <a16:colId xmlns:a16="http://schemas.microsoft.com/office/drawing/2014/main" val="227715183"/>
                    </a:ext>
                  </a:extLst>
                </a:gridCol>
              </a:tblGrid>
              <a:tr h="844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High address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0090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B821548-C724-4107-8D28-CE779A35F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86204"/>
              </p:ext>
            </p:extLst>
          </p:nvPr>
        </p:nvGraphicFramePr>
        <p:xfrm>
          <a:off x="9836303" y="4176826"/>
          <a:ext cx="823831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831">
                  <a:extLst>
                    <a:ext uri="{9D8B030D-6E8A-4147-A177-3AD203B41FA5}">
                      <a16:colId xmlns:a16="http://schemas.microsoft.com/office/drawing/2014/main" val="2397686215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←ESP</a:t>
                      </a:r>
                    </a:p>
                  </a:txBody>
                  <a:tcPr marL="71686" marR="71686" marT="35843" marB="358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238932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6E11B2-24D4-4708-A5BC-DBAD2DEC3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858712"/>
              </p:ext>
            </p:extLst>
          </p:nvPr>
        </p:nvGraphicFramePr>
        <p:xfrm>
          <a:off x="4038599" y="5474901"/>
          <a:ext cx="7340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077">
                  <a:extLst>
                    <a:ext uri="{9D8B030D-6E8A-4147-A177-3AD203B41FA5}">
                      <a16:colId xmlns:a16="http://schemas.microsoft.com/office/drawing/2014/main" val="2397173678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400" kern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→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47596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440D0ED-98E5-40E7-951A-C11EA88FB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886771"/>
              </p:ext>
            </p:extLst>
          </p:nvPr>
        </p:nvGraphicFramePr>
        <p:xfrm>
          <a:off x="7487740" y="3048056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3176684565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34806159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+ 16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30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309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A15BDD-84DB-471F-834F-0A0107F59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74773"/>
              </p:ext>
            </p:extLst>
          </p:nvPr>
        </p:nvGraphicFramePr>
        <p:xfrm>
          <a:off x="7487740" y="3332303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+ 12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20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1F5EAF2-1038-4DF0-A633-892601533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926513"/>
              </p:ext>
            </p:extLst>
          </p:nvPr>
        </p:nvGraphicFramePr>
        <p:xfrm>
          <a:off x="7487740" y="3611374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+ 8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10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sp>
        <p:nvSpPr>
          <p:cNvPr id="15" name="Right Arrow 38">
            <a:extLst>
              <a:ext uri="{FF2B5EF4-FFF2-40B4-BE49-F238E27FC236}">
                <a16:creationId xmlns:a16="http://schemas.microsoft.com/office/drawing/2014/main" id="{868413E3-9481-44D1-82F0-6B9B18A2EFC6}"/>
              </a:ext>
            </a:extLst>
          </p:cNvPr>
          <p:cNvSpPr/>
          <p:nvPr/>
        </p:nvSpPr>
        <p:spPr>
          <a:xfrm>
            <a:off x="18307" y="3925521"/>
            <a:ext cx="50164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91F59B5-5F07-4089-AFF9-060978135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884115"/>
              </p:ext>
            </p:extLst>
          </p:nvPr>
        </p:nvGraphicFramePr>
        <p:xfrm>
          <a:off x="7487740" y="3893664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+ 4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ret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4F3038D-4A17-4115-B2CB-FFF46788E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72577"/>
              </p:ext>
            </p:extLst>
          </p:nvPr>
        </p:nvGraphicFramePr>
        <p:xfrm>
          <a:off x="7487739" y="4461872"/>
          <a:ext cx="2326537" cy="1140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948724341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624671504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- 4 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60605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- 8 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87323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- 12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7224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- 16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04391"/>
                  </a:ext>
                </a:extLst>
              </a:tr>
            </a:tbl>
          </a:graphicData>
        </a:graphic>
      </p:graphicFrame>
      <p:sp>
        <p:nvSpPr>
          <p:cNvPr id="18" name="Right Arrow 23">
            <a:extLst>
              <a:ext uri="{FF2B5EF4-FFF2-40B4-BE49-F238E27FC236}">
                <a16:creationId xmlns:a16="http://schemas.microsoft.com/office/drawing/2014/main" id="{9250E707-B1E7-4213-B0D1-089CB0A731FF}"/>
              </a:ext>
            </a:extLst>
          </p:cNvPr>
          <p:cNvSpPr/>
          <p:nvPr/>
        </p:nvSpPr>
        <p:spPr>
          <a:xfrm>
            <a:off x="3578477" y="2517652"/>
            <a:ext cx="50164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87C46F-6181-4CF9-AC98-DF8C78674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80455"/>
              </p:ext>
            </p:extLst>
          </p:nvPr>
        </p:nvGraphicFramePr>
        <p:xfrm>
          <a:off x="8801097" y="4457232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200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A31E516-A942-49A8-B4B2-4E73FB995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64243"/>
              </p:ext>
            </p:extLst>
          </p:nvPr>
        </p:nvGraphicFramePr>
        <p:xfrm>
          <a:off x="8801100" y="4742278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6000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AACC2F8-40C2-47A4-A6D4-B29632845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164094"/>
              </p:ext>
            </p:extLst>
          </p:nvPr>
        </p:nvGraphicFramePr>
        <p:xfrm>
          <a:off x="4772676" y="5477040"/>
          <a:ext cx="621516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1516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200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628F07A-04A5-4E49-B973-05F44C63D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040771"/>
              </p:ext>
            </p:extLst>
          </p:nvPr>
        </p:nvGraphicFramePr>
        <p:xfrm>
          <a:off x="8800601" y="5029644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6000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CFB592C-5607-44D7-8657-BED721A84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48511"/>
              </p:ext>
            </p:extLst>
          </p:nvPr>
        </p:nvGraphicFramePr>
        <p:xfrm>
          <a:off x="7487739" y="4176826"/>
          <a:ext cx="1017021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021">
                  <a:extLst>
                    <a:ext uri="{9D8B030D-6E8A-4147-A177-3AD203B41FA5}">
                      <a16:colId xmlns:a16="http://schemas.microsoft.com/office/drawing/2014/main" val="2397173678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 →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47596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A987D04-9158-4DDE-88E1-C6B3891EF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02673"/>
              </p:ext>
            </p:extLst>
          </p:nvPr>
        </p:nvGraphicFramePr>
        <p:xfrm>
          <a:off x="7487737" y="4176826"/>
          <a:ext cx="2326540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2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8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main ebp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8ECB7C-E4BF-4F02-A0C0-F78B2E055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8694"/>
              </p:ext>
            </p:extLst>
          </p:nvPr>
        </p:nvGraphicFramePr>
        <p:xfrm>
          <a:off x="7487737" y="2764715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3176684565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34806159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Avenir Next LT Pro"/>
                        <a:ea typeface="+mn-ea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… 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309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D8359E04-8E76-4CF2-8A7A-A49ED9D63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200919"/>
              </p:ext>
            </p:extLst>
          </p:nvPr>
        </p:nvGraphicFramePr>
        <p:xfrm>
          <a:off x="4772675" y="5474901"/>
          <a:ext cx="621516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1516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6000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7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2.5E-6 0.03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1.11111E-6 L 0.00456 0.1666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3032 L 0.00039 0.0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53 L 0.00078 0.0761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1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02226 0.027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7615 L 0.00104 0.1062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10625 L 0.00104 0.1342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13425 L 0.00104 0.158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26 0.02731 L 0.02252 0.05301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1581 L 0.00143 0.1863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18634 L 0.00143 0.21319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21319 L 0.00209 0.2372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20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2 0.05301 L 0.02278 0.0826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23726 L 0.0017 0.265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2655 L 0.00209 0.291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0.16852 L 0.00443 0.0020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1.11111E-6 L 0.0013 -0.2548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275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0"/>
                            </p:stCondLst>
                            <p:childTnLst>
                              <p:par>
                                <p:cTn id="10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0.00208 L 0.00495 -0.04028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2912 L 0.00196 0.31712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343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78 0.08264 L 0.02304 0.1081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-0.04028 L 0.00482 -0.08194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0"/>
                            </p:stCondLst>
                            <p:childTnLst>
                              <p:par>
                                <p:cTn id="1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18" grpId="8" animBg="1"/>
      <p:bldP spid="18" grpId="9" animBg="1"/>
      <p:bldP spid="18" grpId="10" animBg="1"/>
      <p:bldP spid="18" grpId="1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3404-DF8D-41C1-915C-DBFF068B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Example – Main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54A18-81DE-4533-AA57-17BB04357F0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CB5D-303D-4500-A14C-15E394C360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6C48E-3701-4F97-AE5D-4909BAF839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22BF4-E8DF-4936-9CAD-5D2C1F17E16B}"/>
              </a:ext>
            </a:extLst>
          </p:cNvPr>
          <p:cNvSpPr/>
          <p:nvPr/>
        </p:nvSpPr>
        <p:spPr>
          <a:xfrm>
            <a:off x="519953" y="2082797"/>
            <a:ext cx="32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main(){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j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k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l = mul(i, j, k);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l;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</a:endParaRPr>
          </a:p>
          <a:p>
            <a:br>
              <a:rPr lang="en-US" sz="1200" dirty="0"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mul(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y,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z){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 = x * y;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b = a * z;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 = b;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AFA75B-130A-4A7B-832B-D16856786563}"/>
              </a:ext>
            </a:extLst>
          </p:cNvPr>
          <p:cNvSpPr/>
          <p:nvPr/>
        </p:nvSpPr>
        <p:spPr>
          <a:xfrm>
            <a:off x="3465396" y="2085782"/>
            <a:ext cx="42083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main: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30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mul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</a:rPr>
              <a:t>16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leave</a:t>
            </a: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33BC4B2-5287-436F-BF9C-D825AD9BD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87864"/>
              </p:ext>
            </p:extLst>
          </p:nvPr>
        </p:nvGraphicFramePr>
        <p:xfrm>
          <a:off x="7315200" y="2123929"/>
          <a:ext cx="2499077" cy="925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3225793931"/>
                    </a:ext>
                  </a:extLst>
                </a:gridCol>
                <a:gridCol w="1019527">
                  <a:extLst>
                    <a:ext uri="{9D8B030D-6E8A-4147-A177-3AD203B41FA5}">
                      <a16:colId xmlns:a16="http://schemas.microsoft.com/office/drawing/2014/main" val="227715183"/>
                    </a:ext>
                  </a:extLst>
                </a:gridCol>
              </a:tblGrid>
              <a:tr h="8446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High address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009082"/>
                  </a:ext>
                </a:extLst>
              </a:tr>
            </a:tbl>
          </a:graphicData>
        </a:graphic>
      </p:graphicFrame>
      <p:sp>
        <p:nvSpPr>
          <p:cNvPr id="10" name="Right Arrow 13">
            <a:extLst>
              <a:ext uri="{FF2B5EF4-FFF2-40B4-BE49-F238E27FC236}">
                <a16:creationId xmlns:a16="http://schemas.microsoft.com/office/drawing/2014/main" id="{1190AAC3-DBF6-4831-9788-EF5FAFF049F6}"/>
              </a:ext>
            </a:extLst>
          </p:cNvPr>
          <p:cNvSpPr/>
          <p:nvPr/>
        </p:nvSpPr>
        <p:spPr>
          <a:xfrm>
            <a:off x="3578477" y="4127073"/>
            <a:ext cx="50164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E15C925-BF1E-408A-B35B-0B7AAD221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858532"/>
              </p:ext>
            </p:extLst>
          </p:nvPr>
        </p:nvGraphicFramePr>
        <p:xfrm>
          <a:off x="7483123" y="3339726"/>
          <a:ext cx="2326537" cy="11401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948724341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624671504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- 4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760605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- 8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087323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- 12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267224"/>
                  </a:ext>
                </a:extLst>
              </a:tr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- 16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50439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EA320DE-28B5-443F-87B2-0BFBFFF8B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576579"/>
              </p:ext>
            </p:extLst>
          </p:nvPr>
        </p:nvGraphicFramePr>
        <p:xfrm>
          <a:off x="8796483" y="3052100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saved ebp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6EA8009-4750-4F6A-8262-D3E75DC91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11352"/>
              </p:ext>
            </p:extLst>
          </p:nvPr>
        </p:nvGraphicFramePr>
        <p:xfrm>
          <a:off x="8796483" y="3337146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10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C4DF259-B08A-471A-9A56-713AE0120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111253"/>
              </p:ext>
            </p:extLst>
          </p:nvPr>
        </p:nvGraphicFramePr>
        <p:xfrm>
          <a:off x="8796483" y="3623165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20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887F08D-C05D-4BED-B2D4-101F70525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62168"/>
              </p:ext>
            </p:extLst>
          </p:nvPr>
        </p:nvGraphicFramePr>
        <p:xfrm>
          <a:off x="8796483" y="3907238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30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9C24B4-3B3D-4FC8-A6FD-EE4D911A8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97036"/>
              </p:ext>
            </p:extLst>
          </p:nvPr>
        </p:nvGraphicFramePr>
        <p:xfrm>
          <a:off x="7483121" y="4478937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3055958141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276669091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- 20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21393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D52476B-0DCB-4EAD-A8F6-49D02A382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816817"/>
              </p:ext>
            </p:extLst>
          </p:nvPr>
        </p:nvGraphicFramePr>
        <p:xfrm>
          <a:off x="7483120" y="4747478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3176684565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34806159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- 24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30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309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10EEF64-274D-4C85-B6D4-A9F82D8B9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23678"/>
              </p:ext>
            </p:extLst>
          </p:nvPr>
        </p:nvGraphicFramePr>
        <p:xfrm>
          <a:off x="7484557" y="5031551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- 28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20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CCCC6B4-B8E5-4F19-8602-5411E0D5E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342475"/>
              </p:ext>
            </p:extLst>
          </p:nvPr>
        </p:nvGraphicFramePr>
        <p:xfrm>
          <a:off x="7483119" y="5315624"/>
          <a:ext cx="232653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3360">
                  <a:extLst>
                    <a:ext uri="{9D8B030D-6E8A-4147-A177-3AD203B41FA5}">
                      <a16:colId xmlns:a16="http://schemas.microsoft.com/office/drawing/2014/main" val="1573999114"/>
                    </a:ext>
                  </a:extLst>
                </a:gridCol>
                <a:gridCol w="1013177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- 32  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10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sp>
        <p:nvSpPr>
          <p:cNvPr id="20" name="Right Arrow 38">
            <a:extLst>
              <a:ext uri="{FF2B5EF4-FFF2-40B4-BE49-F238E27FC236}">
                <a16:creationId xmlns:a16="http://schemas.microsoft.com/office/drawing/2014/main" id="{97A0A0C9-B42F-486E-8428-D1051A61C974}"/>
              </a:ext>
            </a:extLst>
          </p:cNvPr>
          <p:cNvSpPr/>
          <p:nvPr/>
        </p:nvSpPr>
        <p:spPr>
          <a:xfrm>
            <a:off x="127493" y="3008015"/>
            <a:ext cx="501646" cy="248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7BB9653-3E53-4B41-A90D-0A8BFC0A9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210127"/>
              </p:ext>
            </p:extLst>
          </p:nvPr>
        </p:nvGraphicFramePr>
        <p:xfrm>
          <a:off x="4080123" y="5474901"/>
          <a:ext cx="692554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554">
                  <a:extLst>
                    <a:ext uri="{9D8B030D-6E8A-4147-A177-3AD203B41FA5}">
                      <a16:colId xmlns:a16="http://schemas.microsoft.com/office/drawing/2014/main" val="2397173678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EAX</a:t>
                      </a:r>
                      <a:r>
                        <a:rPr lang="en-US" sz="1400" kern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→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47596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8CCF622-A25B-4E7F-8731-F7D329C26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09134"/>
              </p:ext>
            </p:extLst>
          </p:nvPr>
        </p:nvGraphicFramePr>
        <p:xfrm>
          <a:off x="4772676" y="5482693"/>
          <a:ext cx="621516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1516">
                  <a:extLst>
                    <a:ext uri="{9D8B030D-6E8A-4147-A177-3AD203B41FA5}">
                      <a16:colId xmlns:a16="http://schemas.microsoft.com/office/drawing/2014/main" val="180626457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6000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688880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6A34CC2-FF97-41E1-9F33-E6C717B54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01037"/>
              </p:ext>
            </p:extLst>
          </p:nvPr>
        </p:nvGraphicFramePr>
        <p:xfrm>
          <a:off x="8796483" y="4191623"/>
          <a:ext cx="1013177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177">
                  <a:extLst>
                    <a:ext uri="{9D8B030D-6E8A-4147-A177-3AD203B41FA5}">
                      <a16:colId xmlns:a16="http://schemas.microsoft.com/office/drawing/2014/main" val="3748866073"/>
                    </a:ext>
                  </a:extLst>
                </a:gridCol>
              </a:tblGrid>
              <a:tr h="2516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6000</a:t>
                      </a:r>
                    </a:p>
                  </a:txBody>
                  <a:tcPr marL="71686" marR="71686" marT="35843" marB="3584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6517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49FDF59-D92B-4CF8-8E6A-A530C1F82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874415"/>
              </p:ext>
            </p:extLst>
          </p:nvPr>
        </p:nvGraphicFramePr>
        <p:xfrm>
          <a:off x="7496187" y="3054680"/>
          <a:ext cx="1017021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021">
                  <a:extLst>
                    <a:ext uri="{9D8B030D-6E8A-4147-A177-3AD203B41FA5}">
                      <a16:colId xmlns:a16="http://schemas.microsoft.com/office/drawing/2014/main" val="2397173678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EBP  →</a:t>
                      </a:r>
                    </a:p>
                  </a:txBody>
                  <a:tcPr marL="71686" marR="71686" marT="35843" marB="3584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47596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3F79F92-5666-4F53-8BCA-D29A1FBD3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149655"/>
              </p:ext>
            </p:extLst>
          </p:nvPr>
        </p:nvGraphicFramePr>
        <p:xfrm>
          <a:off x="9809656" y="5320161"/>
          <a:ext cx="856213" cy="285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213">
                  <a:extLst>
                    <a:ext uri="{9D8B030D-6E8A-4147-A177-3AD203B41FA5}">
                      <a16:colId xmlns:a16="http://schemas.microsoft.com/office/drawing/2014/main" val="2397686215"/>
                    </a:ext>
                  </a:extLst>
                </a:gridCol>
              </a:tblGrid>
              <a:tr h="263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Courier New" panose="02070309020205020404" pitchFamily="49" charset="0"/>
                          <a:sym typeface="Arial"/>
                        </a:rPr>
                        <a:t>←ESP</a:t>
                      </a:r>
                    </a:p>
                  </a:txBody>
                  <a:tcPr marL="71686" marR="71686" marT="35843" marB="3584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2389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78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00039 0.02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0.00185 L 0.003 -0.1701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243 L 0.00052 0.0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5 L 0.00052 0.0782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4.16667E-7 0.0567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7824 L 0.00091 0.1062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16898 L 0.00391 -0.33912 " pathEditMode="relative" ptsTypes="AA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00039 -0.0893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-0.33912 L 0.00443 -0.37847 " pathEditMode="relative" ptsTypes="AA">
                                      <p:cBhvr>
                                        <p:cTn id="7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10625 L 0.00091 0.1379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2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Stack Frame – Quiz</a:t>
            </a:r>
            <a:endParaRPr dirty="0"/>
          </a:p>
        </p:txBody>
      </p:sp>
      <p:sp>
        <p:nvSpPr>
          <p:cNvPr id="596" name="Google Shape;596;p31"/>
          <p:cNvSpPr/>
          <p:nvPr/>
        </p:nvSpPr>
        <p:spPr>
          <a:xfrm>
            <a:off x="1115568" y="2739873"/>
            <a:ext cx="6096000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add(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x,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y,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z)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c = x + y;</a:t>
            </a:r>
            <a:endParaRPr dirty="0">
              <a:latin typeface="Consolas" panose="020B060902020403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d = c + z;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d;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</a:b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argc,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*argv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[]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int i = add(</a:t>
            </a:r>
            <a:r>
              <a:rPr lang="en-US" sz="1800" dirty="0">
                <a:solidFill>
                  <a:srgbClr val="09885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9885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4, 24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09885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graphicFrame>
        <p:nvGraphicFramePr>
          <p:cNvPr id="597" name="Google Shape;597;p31"/>
          <p:cNvGraphicFramePr/>
          <p:nvPr>
            <p:extLst>
              <p:ext uri="{D42A27DB-BD31-4B8C-83A1-F6EECF244321}">
                <p14:modId xmlns:p14="http://schemas.microsoft.com/office/powerpoint/2010/main" val="2442585538"/>
              </p:ext>
            </p:extLst>
          </p:nvPr>
        </p:nvGraphicFramePr>
        <p:xfrm>
          <a:off x="7467137" y="2215031"/>
          <a:ext cx="4202300" cy="648662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66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High address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5B2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8" name="Google Shape;598;p31"/>
          <p:cNvGraphicFramePr/>
          <p:nvPr>
            <p:extLst>
              <p:ext uri="{D42A27DB-BD31-4B8C-83A1-F6EECF244321}">
                <p14:modId xmlns:p14="http://schemas.microsoft.com/office/powerpoint/2010/main" val="3032011383"/>
              </p:ext>
            </p:extLst>
          </p:nvPr>
        </p:nvGraphicFramePr>
        <p:xfrm>
          <a:off x="7467137" y="3995294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saved ebp</a:t>
                      </a: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lang="en-US" sz="1400" dirty="0"/>
                        <a:t>←EBP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9" name="Google Shape;599;p31"/>
          <p:cNvGraphicFramePr/>
          <p:nvPr>
            <p:extLst>
              <p:ext uri="{D42A27DB-BD31-4B8C-83A1-F6EECF244321}">
                <p14:modId xmlns:p14="http://schemas.microsoft.com/office/powerpoint/2010/main" val="2642867412"/>
              </p:ext>
            </p:extLst>
          </p:nvPr>
        </p:nvGraphicFramePr>
        <p:xfrm>
          <a:off x="7467137" y="3710248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+ 0x4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return address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0" name="Google Shape;600;p31"/>
          <p:cNvGraphicFramePr/>
          <p:nvPr>
            <p:extLst>
              <p:ext uri="{D42A27DB-BD31-4B8C-83A1-F6EECF244321}">
                <p14:modId xmlns:p14="http://schemas.microsoft.com/office/powerpoint/2010/main" val="1780091878"/>
              </p:ext>
            </p:extLst>
          </p:nvPr>
        </p:nvGraphicFramePr>
        <p:xfrm>
          <a:off x="7467137" y="3425202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+ 0x8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0x2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1" name="Google Shape;601;p31"/>
          <p:cNvGraphicFramePr/>
          <p:nvPr>
            <p:extLst>
              <p:ext uri="{D42A27DB-BD31-4B8C-83A1-F6EECF244321}">
                <p14:modId xmlns:p14="http://schemas.microsoft.com/office/powerpoint/2010/main" val="3794754961"/>
              </p:ext>
            </p:extLst>
          </p:nvPr>
        </p:nvGraphicFramePr>
        <p:xfrm>
          <a:off x="7467137" y="3143030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+ 0xC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0x4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2" name="Google Shape;602;p31"/>
          <p:cNvGraphicFramePr/>
          <p:nvPr/>
        </p:nvGraphicFramePr>
        <p:xfrm>
          <a:off x="7467137" y="4559692"/>
          <a:ext cx="4202300" cy="983535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– 0x8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d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r>
                        <a:rPr lang="en-US" sz="1400" dirty="0"/>
                        <a:t>←ESP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Low Address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3" name="Google Shape;603;p31"/>
          <p:cNvGraphicFramePr/>
          <p:nvPr>
            <p:extLst>
              <p:ext uri="{D42A27DB-BD31-4B8C-83A1-F6EECF244321}">
                <p14:modId xmlns:p14="http://schemas.microsoft.com/office/powerpoint/2010/main" val="833205725"/>
              </p:ext>
            </p:extLst>
          </p:nvPr>
        </p:nvGraphicFramePr>
        <p:xfrm>
          <a:off x="7467137" y="2856547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+ 0x10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0x18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0D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04" name="Google Shape;604;p31"/>
          <p:cNvGraphicFramePr/>
          <p:nvPr/>
        </p:nvGraphicFramePr>
        <p:xfrm>
          <a:off x="7467137" y="4274646"/>
          <a:ext cx="4202300" cy="285060"/>
        </p:xfrm>
        <a:graphic>
          <a:graphicData uri="http://schemas.openxmlformats.org/drawingml/2006/table">
            <a:tbl>
              <a:tblPr firstRow="1" bandRow="1">
                <a:noFill/>
                <a:tableStyleId>{D79E7AB3-CCB4-48A8-9093-CBC7C9AC66B2}</a:tableStyleId>
              </a:tblPr>
              <a:tblGrid>
                <a:gridCol w="14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EBP – 0x4</a:t>
                      </a:r>
                      <a:endParaRPr dirty="0"/>
                    </a:p>
                  </a:txBody>
                  <a:tcPr marL="71675" marR="71675" marT="35850" marB="358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c</a:t>
                      </a:r>
                      <a:endParaRPr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A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venir"/>
                        <a:buNone/>
                      </a:pPr>
                      <a:endParaRPr sz="1400" dirty="0"/>
                    </a:p>
                  </a:txBody>
                  <a:tcPr marL="71675" marR="71675" marT="35850" marB="358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1AF0D-26E6-41A6-824B-FA359D4B75D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E6DC493-DEE2-4B73-A352-1932F16D570C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0CAD3-D7CE-495B-B4BA-28F7D70AD93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D3B2F-35AC-427A-893E-F1F9457E6A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465E-E6C1-4ABF-92D1-83DC8DAE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ACCA5-8715-47E4-A2AE-572E21624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venir"/>
              </a:rPr>
              <a:t>Is </a:t>
            </a:r>
            <a:r>
              <a:rPr lang="en-US" dirty="0">
                <a:solidFill>
                  <a:schemeClr val="accent4"/>
                </a:solidFill>
                <a:latin typeface="Avenir"/>
              </a:rPr>
              <a:t>extremely</a:t>
            </a:r>
            <a:r>
              <a:rPr lang="en-US" dirty="0">
                <a:latin typeface="Avenir"/>
              </a:rPr>
              <a:t> complicated</a:t>
            </a:r>
          </a:p>
          <a:p>
            <a:r>
              <a:rPr lang="en-US" dirty="0">
                <a:latin typeface="Avenir"/>
              </a:rPr>
              <a:t>All we care about is that it is used for </a:t>
            </a:r>
            <a:r>
              <a:rPr lang="en-US" u="sng" dirty="0">
                <a:solidFill>
                  <a:schemeClr val="accent4"/>
                </a:solidFill>
                <a:latin typeface="Avenir"/>
              </a:rPr>
              <a:t>dynamic</a:t>
            </a:r>
            <a:r>
              <a:rPr lang="en-US" dirty="0">
                <a:latin typeface="Avenir"/>
              </a:rPr>
              <a:t> memory</a:t>
            </a:r>
          </a:p>
          <a:p>
            <a:r>
              <a:rPr lang="en-US" dirty="0">
                <a:latin typeface="Avenir"/>
              </a:rPr>
              <a:t>It is used:</a:t>
            </a:r>
          </a:p>
          <a:p>
            <a:pPr lvl="1"/>
            <a:r>
              <a:rPr lang="en-US" dirty="0">
                <a:latin typeface="Avenir"/>
              </a:rPr>
              <a:t>C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calloc, malloc, free</a:t>
            </a:r>
          </a:p>
          <a:p>
            <a:pPr lvl="1"/>
            <a:r>
              <a:rPr lang="en-US" dirty="0">
                <a:latin typeface="Avenir"/>
              </a:rPr>
              <a:t>C++ / Java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new operator</a:t>
            </a:r>
          </a:p>
          <a:p>
            <a:pPr lvl="3"/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new Box();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C9217-527F-4B8E-8EBF-CD35532174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6679DED-3B46-4325-9CCD-2BECB403B145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4ED59-8387-4342-8C72-6CE3456E3F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69045-56AD-4597-B50F-DE9B697B69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64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FF5B1-4366-4C36-97EF-822F4C0FA54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B0479C3-E35E-4229-869B-111C70CF8A16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7ABD0-AB60-466F-9B44-EA07D235C32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7895D-1070-4588-B991-08618663D2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1E02C4-D13B-4EB8-9542-F352F5313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1" y="242726"/>
            <a:ext cx="11461174" cy="59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758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91070-4EFE-4E65-9F0D-3954C232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IA-32 Assembly Crash Course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62718-2CAF-4873-A6C7-28A543CB1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Data Structures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3007E-A3F8-4975-942B-9A5A45762D3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AF5EE52-B6F6-4D4C-9D8F-01AF0B628D73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9CB73-1CF0-4544-BC10-C6DEEFADB8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8DB6F-FC87-4546-A56C-440902C59F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562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Conditions</a:t>
            </a:r>
            <a:endParaRPr dirty="0"/>
          </a:p>
        </p:txBody>
      </p:sp>
      <p:sp>
        <p:nvSpPr>
          <p:cNvPr id="952" name="Google Shape;952;p69"/>
          <p:cNvSpPr/>
          <p:nvPr/>
        </p:nvSpPr>
        <p:spPr>
          <a:xfrm>
            <a:off x="1115568" y="2611122"/>
            <a:ext cx="287731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main()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 =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dk1"/>
                </a:solidFill>
                <a:latin typeface="Consolas" panose="020B0609020204030204" pitchFamily="49" charset="0"/>
                <a:ea typeface="Avenir"/>
                <a:cs typeface="Avenir"/>
                <a:sym typeface="Avenir"/>
              </a:rPr>
            </a:b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(i &lt;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{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}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sp>
        <p:nvSpPr>
          <p:cNvPr id="953" name="Google Shape;953;p69"/>
          <p:cNvSpPr/>
          <p:nvPr/>
        </p:nvSpPr>
        <p:spPr>
          <a:xfrm>
            <a:off x="5151122" y="2554083"/>
            <a:ext cx="60960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main: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push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16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9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  .L2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20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.L3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.L2: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.L3: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leave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A2489-DA57-4CF4-89CC-80E88D85792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12CF4B-873F-46CA-9D50-9A6C9D503E68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C04A0-4C72-442C-9C88-9B31710DE7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ACA02-8B5B-4751-8B2B-1FEECC60BD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A7A70D-5661-4CD2-BECD-C5DB4040A0D1}"/>
              </a:ext>
            </a:extLst>
          </p:cNvPr>
          <p:cNvSpPr/>
          <p:nvPr/>
        </p:nvSpPr>
        <p:spPr>
          <a:xfrm>
            <a:off x="1566629" y="3772699"/>
            <a:ext cx="1393981" cy="249382"/>
          </a:xfrm>
          <a:prstGeom prst="rect">
            <a:avLst/>
          </a:prstGeom>
          <a:solidFill>
            <a:srgbClr val="3758C4">
              <a:alpha val="4117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1C5CA-71D1-4FF0-A84D-882D5655AF19}"/>
              </a:ext>
            </a:extLst>
          </p:cNvPr>
          <p:cNvSpPr/>
          <p:nvPr/>
        </p:nvSpPr>
        <p:spPr>
          <a:xfrm>
            <a:off x="6096000" y="3675716"/>
            <a:ext cx="3719413" cy="864311"/>
          </a:xfrm>
          <a:prstGeom prst="rect">
            <a:avLst/>
          </a:prstGeom>
          <a:solidFill>
            <a:srgbClr val="3758C4">
              <a:alpha val="4117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0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Loops </a:t>
            </a:r>
            <a:endParaRPr dirty="0"/>
          </a:p>
        </p:txBody>
      </p:sp>
      <p:sp>
        <p:nvSpPr>
          <p:cNvPr id="962" name="Google Shape;962;p70"/>
          <p:cNvSpPr/>
          <p:nvPr/>
        </p:nvSpPr>
        <p:spPr>
          <a:xfrm>
            <a:off x="566928" y="2136338"/>
            <a:ext cx="60960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main()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 =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lang="en-US"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(; i &lt;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;)</a:t>
            </a:r>
            <a:endParaRPr lang="en-US"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{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i++;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}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sp>
        <p:nvSpPr>
          <p:cNvPr id="963" name="Google Shape;963;p70"/>
          <p:cNvSpPr/>
          <p:nvPr/>
        </p:nvSpPr>
        <p:spPr>
          <a:xfrm>
            <a:off x="5529072" y="2136338"/>
            <a:ext cx="60960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main: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push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16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.L3: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9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  .L2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jmp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.L3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.L2: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leave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95096-8BE7-4C15-A087-F844421F562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D02307C-FB0A-4558-9915-65434C12FEF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FF5AB-B14F-4B57-ABDA-CB0E78DA2FF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4776E-512A-4720-8767-73BB09B30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DD0373-A778-4FAB-8A63-A98F483909CE}"/>
              </a:ext>
            </a:extLst>
          </p:cNvPr>
          <p:cNvSpPr/>
          <p:nvPr/>
        </p:nvSpPr>
        <p:spPr>
          <a:xfrm>
            <a:off x="1035894" y="2755988"/>
            <a:ext cx="1310853" cy="249382"/>
          </a:xfrm>
          <a:prstGeom prst="rect">
            <a:avLst/>
          </a:prstGeom>
          <a:solidFill>
            <a:schemeClr val="accent1">
              <a:alpha val="41176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449B5-2B48-4861-89BD-F1617F568F19}"/>
              </a:ext>
            </a:extLst>
          </p:cNvPr>
          <p:cNvSpPr/>
          <p:nvPr/>
        </p:nvSpPr>
        <p:spPr>
          <a:xfrm>
            <a:off x="6470073" y="3304308"/>
            <a:ext cx="3588327" cy="257376"/>
          </a:xfrm>
          <a:prstGeom prst="rect">
            <a:avLst/>
          </a:prstGeom>
          <a:solidFill>
            <a:schemeClr val="accent1">
              <a:alpha val="41176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86442B-F953-41D2-AE08-BE284BC7F679}"/>
              </a:ext>
            </a:extLst>
          </p:cNvPr>
          <p:cNvSpPr/>
          <p:nvPr/>
        </p:nvSpPr>
        <p:spPr>
          <a:xfrm>
            <a:off x="1035893" y="3005370"/>
            <a:ext cx="1892745" cy="298938"/>
          </a:xfrm>
          <a:prstGeom prst="rect">
            <a:avLst/>
          </a:prstGeom>
          <a:solidFill>
            <a:schemeClr val="accent5">
              <a:alpha val="4117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67107B-8092-4181-8563-511766B5A9C2}"/>
              </a:ext>
            </a:extLst>
          </p:cNvPr>
          <p:cNvSpPr/>
          <p:nvPr/>
        </p:nvSpPr>
        <p:spPr>
          <a:xfrm>
            <a:off x="6467918" y="3791642"/>
            <a:ext cx="3588327" cy="594920"/>
          </a:xfrm>
          <a:prstGeom prst="rect">
            <a:avLst/>
          </a:prstGeom>
          <a:solidFill>
            <a:schemeClr val="accent5">
              <a:alpha val="4117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F88E0D-320C-4E04-AB56-89089FF68679}"/>
              </a:ext>
            </a:extLst>
          </p:cNvPr>
          <p:cNvSpPr/>
          <p:nvPr/>
        </p:nvSpPr>
        <p:spPr>
          <a:xfrm>
            <a:off x="1505775" y="3548287"/>
            <a:ext cx="546830" cy="298938"/>
          </a:xfrm>
          <a:prstGeom prst="rect">
            <a:avLst/>
          </a:prstGeom>
          <a:solidFill>
            <a:schemeClr val="accent2">
              <a:alpha val="4117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46906F-02D8-449E-8A9B-07F4394C57C8}"/>
              </a:ext>
            </a:extLst>
          </p:cNvPr>
          <p:cNvSpPr/>
          <p:nvPr/>
        </p:nvSpPr>
        <p:spPr>
          <a:xfrm>
            <a:off x="6467917" y="4398062"/>
            <a:ext cx="3588327" cy="257376"/>
          </a:xfrm>
          <a:prstGeom prst="rect">
            <a:avLst/>
          </a:prstGeom>
          <a:solidFill>
            <a:schemeClr val="accent2">
              <a:alpha val="4117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1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 dirty="0"/>
              <a:t>Arrays – Integer </a:t>
            </a:r>
            <a:endParaRPr dirty="0"/>
          </a:p>
        </p:txBody>
      </p:sp>
      <p:sp>
        <p:nvSpPr>
          <p:cNvPr id="972" name="Google Shape;972;p71"/>
          <p:cNvSpPr/>
          <p:nvPr/>
        </p:nvSpPr>
        <p:spPr>
          <a:xfrm>
            <a:off x="477520" y="2154376"/>
            <a:ext cx="60960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main()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i[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5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 = {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        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        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        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        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};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j[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];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k =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 k &lt;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 k++)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{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j[k] = k;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}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sp>
        <p:nvSpPr>
          <p:cNvPr id="973" name="Google Shape;973;p71"/>
          <p:cNvSpPr/>
          <p:nvPr/>
        </p:nvSpPr>
        <p:spPr>
          <a:xfrm>
            <a:off x="5618480" y="2175152"/>
            <a:ext cx="6096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main: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push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sub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esp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64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16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8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.L3: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cmp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9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     .L2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edx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64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+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*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edx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DWORD PTR [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ebp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],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jmp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.L3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.L2: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mov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   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eax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200" dirty="0">
                <a:solidFill>
                  <a:srgbClr val="09865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0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leave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       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ret</a:t>
            </a:r>
            <a:endParaRPr sz="1200" dirty="0">
              <a:solidFill>
                <a:schemeClr val="dk1"/>
              </a:solidFill>
              <a:latin typeface="Consolas" panose="020B0609020204030204" pitchFamily="49" charset="0"/>
              <a:ea typeface="Avenir"/>
              <a:cs typeface="Avenir"/>
              <a:sym typeface="Avenir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EFCEB-4C74-4A6D-8928-66DF2D8681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C4B565-7AE0-4F8D-843F-C330FA1D6AE2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75055-40CA-4672-A2D2-9ED6B45E70C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AUEHC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AB45A-1033-4989-9349-B1AAB679E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806476-CDB7-4B30-B03B-34D8A6FA9583}"/>
              </a:ext>
            </a:extLst>
          </p:cNvPr>
          <p:cNvSpPr/>
          <p:nvPr/>
        </p:nvSpPr>
        <p:spPr>
          <a:xfrm>
            <a:off x="812090" y="2544973"/>
            <a:ext cx="1285276" cy="939978"/>
          </a:xfrm>
          <a:prstGeom prst="rect">
            <a:avLst/>
          </a:prstGeom>
          <a:solidFill>
            <a:srgbClr val="3758C4">
              <a:alpha val="4117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5BC894-C49B-4D46-B52B-DCF4F55BA3A5}"/>
              </a:ext>
            </a:extLst>
          </p:cNvPr>
          <p:cNvSpPr/>
          <p:nvPr/>
        </p:nvSpPr>
        <p:spPr>
          <a:xfrm>
            <a:off x="6265451" y="2959010"/>
            <a:ext cx="2590801" cy="909605"/>
          </a:xfrm>
          <a:prstGeom prst="rect">
            <a:avLst/>
          </a:prstGeom>
          <a:solidFill>
            <a:srgbClr val="3758C4">
              <a:alpha val="4117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1546F-A846-4B0A-A297-8437222E8332}"/>
              </a:ext>
            </a:extLst>
          </p:cNvPr>
          <p:cNvSpPr/>
          <p:nvPr/>
        </p:nvSpPr>
        <p:spPr>
          <a:xfrm>
            <a:off x="812090" y="3657600"/>
            <a:ext cx="2365930" cy="211015"/>
          </a:xfrm>
          <a:prstGeom prst="rect">
            <a:avLst/>
          </a:prstGeom>
          <a:solidFill>
            <a:schemeClr val="accent5">
              <a:alpha val="4117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D1A62-BE26-4F9D-A3A2-B6F2FF475403}"/>
              </a:ext>
            </a:extLst>
          </p:cNvPr>
          <p:cNvSpPr/>
          <p:nvPr/>
        </p:nvSpPr>
        <p:spPr>
          <a:xfrm>
            <a:off x="6269752" y="3889391"/>
            <a:ext cx="2586500" cy="535538"/>
          </a:xfrm>
          <a:prstGeom prst="rect">
            <a:avLst/>
          </a:prstGeom>
          <a:solidFill>
            <a:schemeClr val="accent5">
              <a:alpha val="4117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4E82-82ED-437B-BE10-765FE5AA36D2}"/>
              </a:ext>
            </a:extLst>
          </p:cNvPr>
          <p:cNvSpPr/>
          <p:nvPr/>
        </p:nvSpPr>
        <p:spPr>
          <a:xfrm>
            <a:off x="6276679" y="5137951"/>
            <a:ext cx="2432501" cy="220559"/>
          </a:xfrm>
          <a:prstGeom prst="rect">
            <a:avLst/>
          </a:prstGeom>
          <a:solidFill>
            <a:schemeClr val="accent5">
              <a:alpha val="41176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E077B8-787D-4548-8D2E-4B4C2984606B}"/>
              </a:ext>
            </a:extLst>
          </p:cNvPr>
          <p:cNvSpPr/>
          <p:nvPr/>
        </p:nvSpPr>
        <p:spPr>
          <a:xfrm>
            <a:off x="1128792" y="4022082"/>
            <a:ext cx="789529" cy="221538"/>
          </a:xfrm>
          <a:prstGeom prst="rect">
            <a:avLst/>
          </a:prstGeom>
          <a:solidFill>
            <a:schemeClr val="accent2">
              <a:alpha val="4117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16C44F-A347-43DF-823E-D5EFB352F982}"/>
              </a:ext>
            </a:extLst>
          </p:cNvPr>
          <p:cNvSpPr/>
          <p:nvPr/>
        </p:nvSpPr>
        <p:spPr>
          <a:xfrm>
            <a:off x="6276679" y="4612451"/>
            <a:ext cx="3148675" cy="512712"/>
          </a:xfrm>
          <a:prstGeom prst="rect">
            <a:avLst/>
          </a:prstGeom>
          <a:solidFill>
            <a:schemeClr val="accent2">
              <a:alpha val="41176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Title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AnalogousFromDarkSeed_2SEEDS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3758C4"/>
      </a:accent1>
      <a:accent2>
        <a:srgbClr val="3D9ED2"/>
      </a:accent2>
      <a:accent3>
        <a:srgbClr val="6146D4"/>
      </a:accent3>
      <a:accent4>
        <a:srgbClr val="C12CA8"/>
      </a:accent4>
      <a:accent5>
        <a:srgbClr val="D23D7C"/>
      </a:accent5>
      <a:accent6>
        <a:srgbClr val="C12C2C"/>
      </a:accent6>
      <a:hlink>
        <a:srgbClr val="C44EA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</TotalTime>
  <Words>7218</Words>
  <Application>Microsoft Office PowerPoint</Application>
  <PresentationFormat>Widescreen</PresentationFormat>
  <Paragraphs>1482</Paragraphs>
  <Slides>104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Arial</vt:lpstr>
      <vt:lpstr>Avenir</vt:lpstr>
      <vt:lpstr>Avenir Next LT Pro</vt:lpstr>
      <vt:lpstr>Calibri</vt:lpstr>
      <vt:lpstr>Consolas</vt:lpstr>
      <vt:lpstr>Courier New</vt:lpstr>
      <vt:lpstr>Title</vt:lpstr>
      <vt:lpstr>Default</vt:lpstr>
      <vt:lpstr>Introduction To Binary Reverse Engineering</vt:lpstr>
      <vt:lpstr>Outline</vt:lpstr>
      <vt:lpstr>What is It, Who uses It, and Why?</vt:lpstr>
      <vt:lpstr>What is Binary Reverse Engineering?</vt:lpstr>
      <vt:lpstr>Soft Skills of a Binary Reverse Engineer</vt:lpstr>
      <vt:lpstr>Technical Skills required for Binary Reverse Engineering</vt:lpstr>
      <vt:lpstr>Where Binary Reverse Engineering is used</vt:lpstr>
      <vt:lpstr>Why malware analysis is important</vt:lpstr>
      <vt:lpstr>Binary Reverse Engineering is Huge</vt:lpstr>
      <vt:lpstr>Background Information</vt:lpstr>
      <vt:lpstr>Programing Language Abstraction</vt:lpstr>
      <vt:lpstr>What’s a binary file</vt:lpstr>
      <vt:lpstr>C/C++ Compilation Process</vt:lpstr>
      <vt:lpstr>C/C++ Compilation Process – Preprocessor</vt:lpstr>
      <vt:lpstr>C/C++ Compilation Process – Compiler </vt:lpstr>
      <vt:lpstr>C/C++ Compilation Process – Assembler </vt:lpstr>
      <vt:lpstr>C/C++ Compilation Process – Linker </vt:lpstr>
      <vt:lpstr>Linking Types</vt:lpstr>
      <vt:lpstr>Number Systems</vt:lpstr>
      <vt:lpstr>Binary to Hex</vt:lpstr>
      <vt:lpstr>Endianness</vt:lpstr>
      <vt:lpstr>Data Sizes</vt:lpstr>
      <vt:lpstr>Number Systems Quiz Answers</vt:lpstr>
      <vt:lpstr>IA-32 Assembly Crash Course</vt:lpstr>
      <vt:lpstr>Outline</vt:lpstr>
      <vt:lpstr>IA-32 Assembly Crash Course</vt:lpstr>
      <vt:lpstr>What is Assembly?</vt:lpstr>
      <vt:lpstr>x86 Assembly Language</vt:lpstr>
      <vt:lpstr>x86 Architecture</vt:lpstr>
      <vt:lpstr>Hierarchy Storage</vt:lpstr>
      <vt:lpstr>Primitive Data Types</vt:lpstr>
      <vt:lpstr>Registers</vt:lpstr>
      <vt:lpstr>General-Purpose Registers</vt:lpstr>
      <vt:lpstr>Flags</vt:lpstr>
      <vt:lpstr>Memory</vt:lpstr>
      <vt:lpstr>Calling Conventions</vt:lpstr>
      <vt:lpstr>PowerPoint Presentation</vt:lpstr>
      <vt:lpstr>x86 Calling Conventions</vt:lpstr>
      <vt:lpstr>Instruction Format</vt:lpstr>
      <vt:lpstr>Intel vs AT&amp;T</vt:lpstr>
      <vt:lpstr>Intel vs AT&amp;T Example</vt:lpstr>
      <vt:lpstr>Registers/Flags Quiz</vt:lpstr>
      <vt:lpstr>IA-32 Assembly Crash Course</vt:lpstr>
      <vt:lpstr>MOV</vt:lpstr>
      <vt:lpstr>MOV – Pointers</vt:lpstr>
      <vt:lpstr>MOV – Pointer Example</vt:lpstr>
      <vt:lpstr>LEA</vt:lpstr>
      <vt:lpstr>LEA – Arithmetic </vt:lpstr>
      <vt:lpstr>ADD</vt:lpstr>
      <vt:lpstr>SUB</vt:lpstr>
      <vt:lpstr>INC / DEC</vt:lpstr>
      <vt:lpstr>SHL / SAL</vt:lpstr>
      <vt:lpstr>SHR / SAR</vt:lpstr>
      <vt:lpstr>MUL / IMUL</vt:lpstr>
      <vt:lpstr>DIV / IDIV</vt:lpstr>
      <vt:lpstr>Size Directives</vt:lpstr>
      <vt:lpstr>Size Directive – Example </vt:lpstr>
      <vt:lpstr>Common Instructions Quiz</vt:lpstr>
      <vt:lpstr>Common Instructions Quiz Answers</vt:lpstr>
      <vt:lpstr>IA-32 Assembly Crash Course</vt:lpstr>
      <vt:lpstr>Basic Logic Operations</vt:lpstr>
      <vt:lpstr>AND</vt:lpstr>
      <vt:lpstr>OR</vt:lpstr>
      <vt:lpstr>XOR</vt:lpstr>
      <vt:lpstr>NOT</vt:lpstr>
      <vt:lpstr>NEG</vt:lpstr>
      <vt:lpstr>Two’s Complement</vt:lpstr>
      <vt:lpstr>Logical Quiz</vt:lpstr>
      <vt:lpstr>Logical Quiz</vt:lpstr>
      <vt:lpstr>IA-32 Assembly Crash Course</vt:lpstr>
      <vt:lpstr>Labels</vt:lpstr>
      <vt:lpstr>Flags</vt:lpstr>
      <vt:lpstr>CMP</vt:lpstr>
      <vt:lpstr>TEST</vt:lpstr>
      <vt:lpstr>JMP</vt:lpstr>
      <vt:lpstr>Conditional Jumps</vt:lpstr>
      <vt:lpstr>Conditional Jump – Examples </vt:lpstr>
      <vt:lpstr>CALL / RET</vt:lpstr>
      <vt:lpstr>Program Flow Quiz</vt:lpstr>
      <vt:lpstr>Program Flow Quiz Answers</vt:lpstr>
      <vt:lpstr>IA-32 Assembly Crash Course</vt:lpstr>
      <vt:lpstr>Memory</vt:lpstr>
      <vt:lpstr>Stack</vt:lpstr>
      <vt:lpstr>Stack Example</vt:lpstr>
      <vt:lpstr>Stack Prologue</vt:lpstr>
      <vt:lpstr>Stack Epilogue</vt:lpstr>
      <vt:lpstr>Stack Prologue / Epilogue – Example </vt:lpstr>
      <vt:lpstr>Stack Frame</vt:lpstr>
      <vt:lpstr>Stack Example – Main</vt:lpstr>
      <vt:lpstr>Stack Example – Mul</vt:lpstr>
      <vt:lpstr>Stack Example – Mul </vt:lpstr>
      <vt:lpstr>Stack Example – Main </vt:lpstr>
      <vt:lpstr>Stack Frame – Quiz</vt:lpstr>
      <vt:lpstr>The Heap</vt:lpstr>
      <vt:lpstr>PowerPoint Presentation</vt:lpstr>
      <vt:lpstr>IA-32 Assembly Crash Course</vt:lpstr>
      <vt:lpstr>Conditions</vt:lpstr>
      <vt:lpstr>Loops </vt:lpstr>
      <vt:lpstr>Arrays – Integer </vt:lpstr>
      <vt:lpstr>Functions</vt:lpstr>
      <vt:lpstr>Program Example</vt:lpstr>
      <vt:lpstr>Lab</vt:lpstr>
      <vt:lpstr>Next Week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Binary Reverse Engineering</dc:title>
  <dc:creator>Jordan Sosnowski</dc:creator>
  <cp:lastModifiedBy>Jordan Sosnowski</cp:lastModifiedBy>
  <cp:revision>407</cp:revision>
  <dcterms:created xsi:type="dcterms:W3CDTF">2020-02-25T00:53:41Z</dcterms:created>
  <dcterms:modified xsi:type="dcterms:W3CDTF">2021-03-03T01:10:10Z</dcterms:modified>
</cp:coreProperties>
</file>